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lexandria" charset="1" panose="00000000000000000000"/>
      <p:regular r:id="rId20"/>
    </p:embeddedFont>
    <p:embeddedFont>
      <p:font typeface="Arimo Bold" charset="1" panose="020B0704020202020204"/>
      <p:regular r:id="rId21"/>
    </p:embeddedFont>
    <p:embeddedFont>
      <p:font typeface="Arimo" charset="1" panose="020B0604020202020204"/>
      <p:regular r:id="rId23"/>
    </p:embeddedFont>
    <p:embeddedFont>
      <p:font typeface="Alexandria Bold" charset="1" panose="00000000000000000000"/>
      <p:regular r:id="rId30"/>
    </p:embeddedFont>
    <p:embeddedFont>
      <p:font typeface="Alexandria Light"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fonts/font23.fntdata" Type="http://schemas.openxmlformats.org/officeDocument/2006/relationships/font"/><Relationship Id="rId24" Target="notesSlides/notesSlide3.xml" Type="http://schemas.openxmlformats.org/officeDocument/2006/relationships/notesSlide"/><Relationship Id="rId25" Target="notesSlides/notesSlide4.xml" Type="http://schemas.openxmlformats.org/officeDocument/2006/relationships/notesSlide"/><Relationship Id="rId26" Target="notesSlides/notesSlide5.xml" Type="http://schemas.openxmlformats.org/officeDocument/2006/relationships/notesSlide"/><Relationship Id="rId27" Target="notesSlides/notesSlide6.xml" Type="http://schemas.openxmlformats.org/officeDocument/2006/relationships/notesSlide"/><Relationship Id="rId28" Target="notesSlides/notesSlide7.xml" Type="http://schemas.openxmlformats.org/officeDocument/2006/relationships/notesSlide"/><Relationship Id="rId29" Target="notesSlides/notesSlide8.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9.xml" Type="http://schemas.openxmlformats.org/officeDocument/2006/relationships/notesSlide"/><Relationship Id="rId32" Target="notesSlides/notesSlide10.xml" Type="http://schemas.openxmlformats.org/officeDocument/2006/relationships/notesSlide"/><Relationship Id="rId33" Target="fonts/font33.fntdata" Type="http://schemas.openxmlformats.org/officeDocument/2006/relationships/font"/><Relationship Id="rId34"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2" Target="../notesSlides/notesSlide6.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92238" y="1951584"/>
            <a:ext cx="9445526" cy="2696021"/>
          </a:xfrm>
          <a:prstGeom prst="rect">
            <a:avLst/>
          </a:prstGeom>
        </p:spPr>
        <p:txBody>
          <a:bodyPr anchor="t" rtlCol="false" tIns="0" lIns="0" bIns="0" rIns="0">
            <a:spAutoFit/>
          </a:bodyPr>
          <a:lstStyle/>
          <a:p>
            <a:pPr algn="l">
              <a:lnSpc>
                <a:spcPts val="6937"/>
              </a:lnSpc>
            </a:pPr>
            <a:r>
              <a:rPr lang="en-US" sz="5562">
                <a:solidFill>
                  <a:srgbClr val="1B1B27"/>
                </a:solidFill>
                <a:latin typeface="Alexandria"/>
                <a:ea typeface="Alexandria"/>
                <a:cs typeface="Alexandria"/>
                <a:sym typeface="Alexandria"/>
              </a:rPr>
              <a:t>Artificial Intelligence in the Internet of Things (AI + IoT)</a:t>
            </a:r>
          </a:p>
        </p:txBody>
      </p:sp>
      <p:sp>
        <p:nvSpPr>
          <p:cNvPr name="TextBox 11" id="11"/>
          <p:cNvSpPr txBox="true"/>
          <p:nvPr/>
        </p:nvSpPr>
        <p:spPr>
          <a:xfrm rot="0">
            <a:off x="992238" y="4939456"/>
            <a:ext cx="9445526" cy="700236"/>
          </a:xfrm>
          <a:prstGeom prst="rect">
            <a:avLst/>
          </a:prstGeom>
        </p:spPr>
        <p:txBody>
          <a:bodyPr anchor="t" rtlCol="false" tIns="0" lIns="0" bIns="0" rIns="0">
            <a:spAutoFit/>
          </a:bodyPr>
          <a:lstStyle/>
          <a:p>
            <a:pPr algn="l">
              <a:lnSpc>
                <a:spcPts val="4437"/>
              </a:lnSpc>
            </a:pPr>
            <a:r>
              <a:rPr lang="en-US" sz="2750" b="true">
                <a:solidFill>
                  <a:srgbClr val="404155"/>
                </a:solidFill>
                <a:latin typeface="Arimo Bold"/>
                <a:ea typeface="Arimo Bold"/>
                <a:cs typeface="Arimo Bold"/>
                <a:sym typeface="Arimo Bold"/>
              </a:rPr>
              <a:t>Name : Mohammed Sakib Hasan </a:t>
            </a:r>
          </a:p>
        </p:txBody>
      </p:sp>
      <p:sp>
        <p:nvSpPr>
          <p:cNvPr name="TextBox 12" id="12"/>
          <p:cNvSpPr txBox="true"/>
          <p:nvPr/>
        </p:nvSpPr>
        <p:spPr>
          <a:xfrm rot="0">
            <a:off x="992238" y="5825281"/>
            <a:ext cx="9445526" cy="700236"/>
          </a:xfrm>
          <a:prstGeom prst="rect">
            <a:avLst/>
          </a:prstGeom>
        </p:spPr>
        <p:txBody>
          <a:bodyPr anchor="t" rtlCol="false" tIns="0" lIns="0" bIns="0" rIns="0">
            <a:spAutoFit/>
          </a:bodyPr>
          <a:lstStyle/>
          <a:p>
            <a:pPr algn="l">
              <a:lnSpc>
                <a:spcPts val="4437"/>
              </a:lnSpc>
            </a:pPr>
            <a:r>
              <a:rPr lang="en-US" sz="2750" b="true">
                <a:solidFill>
                  <a:srgbClr val="404155"/>
                </a:solidFill>
                <a:latin typeface="Arimo Bold"/>
                <a:ea typeface="Arimo Bold"/>
                <a:cs typeface="Arimo Bold"/>
                <a:sym typeface="Arimo Bold"/>
              </a:rPr>
              <a:t>ID: 2102052</a:t>
            </a:r>
          </a:p>
        </p:txBody>
      </p:sp>
      <p:sp>
        <p:nvSpPr>
          <p:cNvPr name="TextBox 13" id="13"/>
          <p:cNvSpPr txBox="true"/>
          <p:nvPr/>
        </p:nvSpPr>
        <p:spPr>
          <a:xfrm rot="0">
            <a:off x="992238" y="6711106"/>
            <a:ext cx="9445526" cy="700236"/>
          </a:xfrm>
          <a:prstGeom prst="rect">
            <a:avLst/>
          </a:prstGeom>
        </p:spPr>
        <p:txBody>
          <a:bodyPr anchor="t" rtlCol="false" tIns="0" lIns="0" bIns="0" rIns="0">
            <a:spAutoFit/>
          </a:bodyPr>
          <a:lstStyle/>
          <a:p>
            <a:pPr algn="l">
              <a:lnSpc>
                <a:spcPts val="4437"/>
              </a:lnSpc>
            </a:pPr>
            <a:r>
              <a:rPr lang="en-US" sz="2750" b="true">
                <a:solidFill>
                  <a:srgbClr val="404155"/>
                </a:solidFill>
                <a:latin typeface="Arimo Bold"/>
                <a:ea typeface="Arimo Bold"/>
                <a:cs typeface="Arimo Bold"/>
                <a:sym typeface="Arimo Bold"/>
              </a:rPr>
              <a:t>Course Code : CIT-315</a:t>
            </a:r>
          </a:p>
        </p:txBody>
      </p:sp>
      <p:sp>
        <p:nvSpPr>
          <p:cNvPr name="TextBox 14" id="14"/>
          <p:cNvSpPr txBox="true"/>
          <p:nvPr/>
        </p:nvSpPr>
        <p:spPr>
          <a:xfrm rot="0">
            <a:off x="992238" y="7596931"/>
            <a:ext cx="9445526" cy="700236"/>
          </a:xfrm>
          <a:prstGeom prst="rect">
            <a:avLst/>
          </a:prstGeom>
        </p:spPr>
        <p:txBody>
          <a:bodyPr anchor="t" rtlCol="false" tIns="0" lIns="0" bIns="0" rIns="0">
            <a:spAutoFit/>
          </a:bodyPr>
          <a:lstStyle/>
          <a:p>
            <a:pPr algn="l">
              <a:lnSpc>
                <a:spcPts val="4437"/>
              </a:lnSpc>
            </a:pPr>
            <a:r>
              <a:rPr lang="en-US" sz="2750" b="true">
                <a:solidFill>
                  <a:srgbClr val="404155"/>
                </a:solidFill>
                <a:latin typeface="Arimo Bold"/>
                <a:ea typeface="Arimo Bold"/>
                <a:cs typeface="Arimo Bold"/>
                <a:sym typeface="Arimo Bold"/>
              </a:rPr>
              <a:t>Course TiTle : Artificial Intelligence</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2627817" y="990600"/>
            <a:ext cx="13960793" cy="881062"/>
          </a:xfrm>
          <a:prstGeom prst="rect">
            <a:avLst/>
          </a:prstGeom>
        </p:spPr>
        <p:txBody>
          <a:bodyPr anchor="t" rtlCol="false" tIns="0" lIns="0" bIns="0" rIns="0">
            <a:spAutoFit/>
          </a:bodyPr>
          <a:lstStyle/>
          <a:p>
            <a:pPr algn="l">
              <a:lnSpc>
                <a:spcPts val="6937"/>
              </a:lnSpc>
            </a:pPr>
            <a:r>
              <a:rPr lang="en-US" sz="5562" b="true">
                <a:solidFill>
                  <a:srgbClr val="1B1B27"/>
                </a:solidFill>
                <a:latin typeface="Alexandria Bold"/>
                <a:ea typeface="Alexandria Bold"/>
                <a:cs typeface="Alexandria Bold"/>
                <a:sym typeface="Alexandria Bold"/>
              </a:rPr>
              <a:t>The Future Potential: AIoT Ecosystems</a:t>
            </a:r>
          </a:p>
        </p:txBody>
      </p:sp>
      <p:sp>
        <p:nvSpPr>
          <p:cNvPr name="TextBox 7" id="7"/>
          <p:cNvSpPr txBox="true"/>
          <p:nvPr/>
        </p:nvSpPr>
        <p:spPr>
          <a:xfrm rot="0">
            <a:off x="992238" y="2388989"/>
            <a:ext cx="16303526"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The future of AI and IoT is poised for unprecedented growth, driven by key technological advancements and the creation of integrated ecosystems.</a:t>
            </a:r>
          </a:p>
        </p:txBody>
      </p:sp>
      <p:sp>
        <p:nvSpPr>
          <p:cNvPr name="TextBox 8" id="8"/>
          <p:cNvSpPr txBox="true"/>
          <p:nvPr/>
        </p:nvSpPr>
        <p:spPr>
          <a:xfrm rot="0">
            <a:off x="992238" y="3634234"/>
            <a:ext cx="283518" cy="440085"/>
          </a:xfrm>
          <a:prstGeom prst="rect">
            <a:avLst/>
          </a:prstGeom>
        </p:spPr>
        <p:txBody>
          <a:bodyPr anchor="t" rtlCol="false" tIns="0" lIns="0" bIns="0" rIns="0">
            <a:spAutoFit/>
          </a:bodyPr>
          <a:lstStyle/>
          <a:p>
            <a:pPr algn="l">
              <a:lnSpc>
                <a:spcPts val="3562"/>
              </a:lnSpc>
            </a:pPr>
            <a:r>
              <a:rPr lang="en-US" sz="2187">
                <a:solidFill>
                  <a:srgbClr val="404155"/>
                </a:solidFill>
                <a:latin typeface="Alexandria Light"/>
                <a:ea typeface="Alexandria Light"/>
                <a:cs typeface="Alexandria Light"/>
                <a:sym typeface="Alexandria Light"/>
              </a:rPr>
              <a:t>01</a:t>
            </a:r>
          </a:p>
        </p:txBody>
      </p:sp>
      <p:grpSp>
        <p:nvGrpSpPr>
          <p:cNvPr name="Group 9" id="9"/>
          <p:cNvGrpSpPr/>
          <p:nvPr/>
        </p:nvGrpSpPr>
        <p:grpSpPr>
          <a:xfrm rot="0">
            <a:off x="992238" y="4163765"/>
            <a:ext cx="5245447" cy="38100"/>
            <a:chOff x="0" y="0"/>
            <a:chExt cx="6993930" cy="50800"/>
          </a:xfrm>
        </p:grpSpPr>
        <p:sp>
          <p:nvSpPr>
            <p:cNvPr name="Freeform 10" id="10"/>
            <p:cNvSpPr/>
            <p:nvPr/>
          </p:nvSpPr>
          <p:spPr>
            <a:xfrm flipH="false" flipV="false" rot="0">
              <a:off x="0" y="0"/>
              <a:ext cx="6993890" cy="50800"/>
            </a:xfrm>
            <a:custGeom>
              <a:avLst/>
              <a:gdLst/>
              <a:ahLst/>
              <a:cxnLst/>
              <a:rect r="r" b="b" t="t" l="l"/>
              <a:pathLst>
                <a:path h="50800" w="6993890">
                  <a:moveTo>
                    <a:pt x="0" y="0"/>
                  </a:moveTo>
                  <a:lnTo>
                    <a:pt x="6993890" y="0"/>
                  </a:lnTo>
                  <a:lnTo>
                    <a:pt x="6993890" y="50800"/>
                  </a:lnTo>
                  <a:lnTo>
                    <a:pt x="0" y="50800"/>
                  </a:lnTo>
                  <a:close/>
                </a:path>
              </a:pathLst>
            </a:custGeom>
            <a:solidFill>
              <a:srgbClr val="1B54DA"/>
            </a:solidFill>
            <a:ln w="12700">
              <a:solidFill>
                <a:srgbClr val="000000"/>
              </a:solidFill>
            </a:ln>
          </p:spPr>
        </p:sp>
      </p:grpSp>
      <p:sp>
        <p:nvSpPr>
          <p:cNvPr name="TextBox 11" id="11"/>
          <p:cNvSpPr txBox="true"/>
          <p:nvPr/>
        </p:nvSpPr>
        <p:spPr>
          <a:xfrm rot="0">
            <a:off x="992238" y="4362599"/>
            <a:ext cx="5154960"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Edge Computing Dominance</a:t>
            </a:r>
          </a:p>
        </p:txBody>
      </p:sp>
      <p:sp>
        <p:nvSpPr>
          <p:cNvPr name="TextBox 12" id="12"/>
          <p:cNvSpPr txBox="true"/>
          <p:nvPr/>
        </p:nvSpPr>
        <p:spPr>
          <a:xfrm rot="0">
            <a:off x="992238" y="4889897"/>
            <a:ext cx="5245447"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More data processing at the device level, reducing latency and bandwidth.</a:t>
            </a:r>
          </a:p>
        </p:txBody>
      </p:sp>
      <p:sp>
        <p:nvSpPr>
          <p:cNvPr name="TextBox 13" id="13"/>
          <p:cNvSpPr txBox="true"/>
          <p:nvPr/>
        </p:nvSpPr>
        <p:spPr>
          <a:xfrm rot="0">
            <a:off x="6521202" y="3634234"/>
            <a:ext cx="283518" cy="440085"/>
          </a:xfrm>
          <a:prstGeom prst="rect">
            <a:avLst/>
          </a:prstGeom>
        </p:spPr>
        <p:txBody>
          <a:bodyPr anchor="t" rtlCol="false" tIns="0" lIns="0" bIns="0" rIns="0">
            <a:spAutoFit/>
          </a:bodyPr>
          <a:lstStyle/>
          <a:p>
            <a:pPr algn="l">
              <a:lnSpc>
                <a:spcPts val="3562"/>
              </a:lnSpc>
            </a:pPr>
            <a:r>
              <a:rPr lang="en-US" sz="2187">
                <a:solidFill>
                  <a:srgbClr val="404155"/>
                </a:solidFill>
                <a:latin typeface="Alexandria Light"/>
                <a:ea typeface="Alexandria Light"/>
                <a:cs typeface="Alexandria Light"/>
                <a:sym typeface="Alexandria Light"/>
              </a:rPr>
              <a:t>02</a:t>
            </a:r>
          </a:p>
        </p:txBody>
      </p:sp>
      <p:grpSp>
        <p:nvGrpSpPr>
          <p:cNvPr name="Group 14" id="14"/>
          <p:cNvGrpSpPr/>
          <p:nvPr/>
        </p:nvGrpSpPr>
        <p:grpSpPr>
          <a:xfrm rot="0">
            <a:off x="6521202" y="4163765"/>
            <a:ext cx="5245447" cy="38100"/>
            <a:chOff x="0" y="0"/>
            <a:chExt cx="6993930" cy="50800"/>
          </a:xfrm>
        </p:grpSpPr>
        <p:sp>
          <p:nvSpPr>
            <p:cNvPr name="Freeform 15" id="15"/>
            <p:cNvSpPr/>
            <p:nvPr/>
          </p:nvSpPr>
          <p:spPr>
            <a:xfrm flipH="false" flipV="false" rot="0">
              <a:off x="0" y="0"/>
              <a:ext cx="6993890" cy="50800"/>
            </a:xfrm>
            <a:custGeom>
              <a:avLst/>
              <a:gdLst/>
              <a:ahLst/>
              <a:cxnLst/>
              <a:rect r="r" b="b" t="t" l="l"/>
              <a:pathLst>
                <a:path h="50800" w="6993890">
                  <a:moveTo>
                    <a:pt x="0" y="0"/>
                  </a:moveTo>
                  <a:lnTo>
                    <a:pt x="6993890" y="0"/>
                  </a:lnTo>
                  <a:lnTo>
                    <a:pt x="6993890" y="50800"/>
                  </a:lnTo>
                  <a:lnTo>
                    <a:pt x="0" y="50800"/>
                  </a:lnTo>
                  <a:close/>
                </a:path>
              </a:pathLst>
            </a:custGeom>
            <a:solidFill>
              <a:srgbClr val="1B54DA"/>
            </a:solidFill>
            <a:ln w="12700">
              <a:solidFill>
                <a:srgbClr val="000000"/>
              </a:solidFill>
            </a:ln>
          </p:spPr>
        </p:sp>
      </p:grpSp>
      <p:sp>
        <p:nvSpPr>
          <p:cNvPr name="TextBox 16" id="16"/>
          <p:cNvSpPr txBox="true"/>
          <p:nvPr/>
        </p:nvSpPr>
        <p:spPr>
          <a:xfrm rot="0">
            <a:off x="6521202" y="4362599"/>
            <a:ext cx="3584376"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5G and Ultra-fast IoT</a:t>
            </a:r>
          </a:p>
        </p:txBody>
      </p:sp>
      <p:sp>
        <p:nvSpPr>
          <p:cNvPr name="TextBox 17" id="17"/>
          <p:cNvSpPr txBox="true"/>
          <p:nvPr/>
        </p:nvSpPr>
        <p:spPr>
          <a:xfrm rot="0">
            <a:off x="6521202" y="4889897"/>
            <a:ext cx="5245447"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High-speed, low-latency connectivity enabling new applications.</a:t>
            </a:r>
          </a:p>
        </p:txBody>
      </p:sp>
      <p:sp>
        <p:nvSpPr>
          <p:cNvPr name="TextBox 18" id="18"/>
          <p:cNvSpPr txBox="true"/>
          <p:nvPr/>
        </p:nvSpPr>
        <p:spPr>
          <a:xfrm rot="0">
            <a:off x="12050166" y="3634234"/>
            <a:ext cx="283518" cy="440085"/>
          </a:xfrm>
          <a:prstGeom prst="rect">
            <a:avLst/>
          </a:prstGeom>
        </p:spPr>
        <p:txBody>
          <a:bodyPr anchor="t" rtlCol="false" tIns="0" lIns="0" bIns="0" rIns="0">
            <a:spAutoFit/>
          </a:bodyPr>
          <a:lstStyle/>
          <a:p>
            <a:pPr algn="l">
              <a:lnSpc>
                <a:spcPts val="3562"/>
              </a:lnSpc>
            </a:pPr>
            <a:r>
              <a:rPr lang="en-US" sz="2187">
                <a:solidFill>
                  <a:srgbClr val="404155"/>
                </a:solidFill>
                <a:latin typeface="Alexandria Light"/>
                <a:ea typeface="Alexandria Light"/>
                <a:cs typeface="Alexandria Light"/>
                <a:sym typeface="Alexandria Light"/>
              </a:rPr>
              <a:t>03</a:t>
            </a:r>
          </a:p>
        </p:txBody>
      </p:sp>
      <p:grpSp>
        <p:nvGrpSpPr>
          <p:cNvPr name="Group 19" id="19"/>
          <p:cNvGrpSpPr/>
          <p:nvPr/>
        </p:nvGrpSpPr>
        <p:grpSpPr>
          <a:xfrm rot="0">
            <a:off x="12050166" y="4163765"/>
            <a:ext cx="5245447" cy="38100"/>
            <a:chOff x="0" y="0"/>
            <a:chExt cx="6993930" cy="50800"/>
          </a:xfrm>
        </p:grpSpPr>
        <p:sp>
          <p:nvSpPr>
            <p:cNvPr name="Freeform 20" id="20"/>
            <p:cNvSpPr/>
            <p:nvPr/>
          </p:nvSpPr>
          <p:spPr>
            <a:xfrm flipH="false" flipV="false" rot="0">
              <a:off x="0" y="0"/>
              <a:ext cx="6993890" cy="50800"/>
            </a:xfrm>
            <a:custGeom>
              <a:avLst/>
              <a:gdLst/>
              <a:ahLst/>
              <a:cxnLst/>
              <a:rect r="r" b="b" t="t" l="l"/>
              <a:pathLst>
                <a:path h="50800" w="6993890">
                  <a:moveTo>
                    <a:pt x="0" y="0"/>
                  </a:moveTo>
                  <a:lnTo>
                    <a:pt x="6993890" y="0"/>
                  </a:lnTo>
                  <a:lnTo>
                    <a:pt x="6993890" y="50800"/>
                  </a:lnTo>
                  <a:lnTo>
                    <a:pt x="0" y="50800"/>
                  </a:lnTo>
                  <a:close/>
                </a:path>
              </a:pathLst>
            </a:custGeom>
            <a:solidFill>
              <a:srgbClr val="1B54DA"/>
            </a:solidFill>
            <a:ln w="12700">
              <a:solidFill>
                <a:srgbClr val="000000"/>
              </a:solidFill>
            </a:ln>
          </p:spPr>
        </p:sp>
      </p:grpSp>
      <p:sp>
        <p:nvSpPr>
          <p:cNvPr name="TextBox 21" id="21"/>
          <p:cNvSpPr txBox="true"/>
          <p:nvPr/>
        </p:nvSpPr>
        <p:spPr>
          <a:xfrm rot="0">
            <a:off x="12050166" y="4362599"/>
            <a:ext cx="4797475"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Truly Autonomous Systems</a:t>
            </a:r>
          </a:p>
        </p:txBody>
      </p:sp>
      <p:sp>
        <p:nvSpPr>
          <p:cNvPr name="TextBox 22" id="22"/>
          <p:cNvSpPr txBox="true"/>
          <p:nvPr/>
        </p:nvSpPr>
        <p:spPr>
          <a:xfrm rot="0">
            <a:off x="12050166" y="4889897"/>
            <a:ext cx="5245447"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Advanced AI leading to fully self-managing and self-optimising systems.</a:t>
            </a:r>
          </a:p>
        </p:txBody>
      </p:sp>
      <p:sp>
        <p:nvSpPr>
          <p:cNvPr name="TextBox 23" id="23"/>
          <p:cNvSpPr txBox="true"/>
          <p:nvPr/>
        </p:nvSpPr>
        <p:spPr>
          <a:xfrm rot="0">
            <a:off x="992238" y="6765875"/>
            <a:ext cx="283518" cy="440085"/>
          </a:xfrm>
          <a:prstGeom prst="rect">
            <a:avLst/>
          </a:prstGeom>
        </p:spPr>
        <p:txBody>
          <a:bodyPr anchor="t" rtlCol="false" tIns="0" lIns="0" bIns="0" rIns="0">
            <a:spAutoFit/>
          </a:bodyPr>
          <a:lstStyle/>
          <a:p>
            <a:pPr algn="l">
              <a:lnSpc>
                <a:spcPts val="3562"/>
              </a:lnSpc>
            </a:pPr>
            <a:r>
              <a:rPr lang="en-US" sz="2187">
                <a:solidFill>
                  <a:srgbClr val="404155"/>
                </a:solidFill>
                <a:latin typeface="Alexandria Light"/>
                <a:ea typeface="Alexandria Light"/>
                <a:cs typeface="Alexandria Light"/>
                <a:sym typeface="Alexandria Light"/>
              </a:rPr>
              <a:t>04</a:t>
            </a:r>
          </a:p>
        </p:txBody>
      </p:sp>
      <p:grpSp>
        <p:nvGrpSpPr>
          <p:cNvPr name="Group 24" id="24"/>
          <p:cNvGrpSpPr/>
          <p:nvPr/>
        </p:nvGrpSpPr>
        <p:grpSpPr>
          <a:xfrm rot="0">
            <a:off x="992238" y="7295406"/>
            <a:ext cx="8009930" cy="38100"/>
            <a:chOff x="0" y="0"/>
            <a:chExt cx="10679907" cy="50800"/>
          </a:xfrm>
        </p:grpSpPr>
        <p:sp>
          <p:nvSpPr>
            <p:cNvPr name="Freeform 25" id="25"/>
            <p:cNvSpPr/>
            <p:nvPr/>
          </p:nvSpPr>
          <p:spPr>
            <a:xfrm flipH="false" flipV="false" rot="0">
              <a:off x="0" y="0"/>
              <a:ext cx="10679938" cy="50800"/>
            </a:xfrm>
            <a:custGeom>
              <a:avLst/>
              <a:gdLst/>
              <a:ahLst/>
              <a:cxnLst/>
              <a:rect r="r" b="b" t="t" l="l"/>
              <a:pathLst>
                <a:path h="50800" w="10679938">
                  <a:moveTo>
                    <a:pt x="0" y="0"/>
                  </a:moveTo>
                  <a:lnTo>
                    <a:pt x="10679938" y="0"/>
                  </a:lnTo>
                  <a:lnTo>
                    <a:pt x="10679938" y="50800"/>
                  </a:lnTo>
                  <a:lnTo>
                    <a:pt x="0" y="50800"/>
                  </a:lnTo>
                  <a:close/>
                </a:path>
              </a:pathLst>
            </a:custGeom>
            <a:solidFill>
              <a:srgbClr val="1B54DA"/>
            </a:solidFill>
            <a:ln w="12700">
              <a:solidFill>
                <a:srgbClr val="000000"/>
              </a:solidFill>
            </a:ln>
          </p:spPr>
        </p:sp>
      </p:grpSp>
      <p:sp>
        <p:nvSpPr>
          <p:cNvPr name="TextBox 26" id="26"/>
          <p:cNvSpPr txBox="true"/>
          <p:nvPr/>
        </p:nvSpPr>
        <p:spPr>
          <a:xfrm rot="0">
            <a:off x="992238" y="7494240"/>
            <a:ext cx="4861620"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Integrated AIoT Ecosystems</a:t>
            </a:r>
          </a:p>
        </p:txBody>
      </p:sp>
      <p:sp>
        <p:nvSpPr>
          <p:cNvPr name="TextBox 27" id="27"/>
          <p:cNvSpPr txBox="true"/>
          <p:nvPr/>
        </p:nvSpPr>
        <p:spPr>
          <a:xfrm rot="0">
            <a:off x="992238" y="8021539"/>
            <a:ext cx="8009930"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Seamless collaboration between diverse AIoT devices and platforms.</a:t>
            </a:r>
          </a:p>
        </p:txBody>
      </p:sp>
      <p:sp>
        <p:nvSpPr>
          <p:cNvPr name="TextBox 28" id="28"/>
          <p:cNvSpPr txBox="true"/>
          <p:nvPr/>
        </p:nvSpPr>
        <p:spPr>
          <a:xfrm rot="0">
            <a:off x="9285685" y="6765875"/>
            <a:ext cx="283518" cy="440085"/>
          </a:xfrm>
          <a:prstGeom prst="rect">
            <a:avLst/>
          </a:prstGeom>
        </p:spPr>
        <p:txBody>
          <a:bodyPr anchor="t" rtlCol="false" tIns="0" lIns="0" bIns="0" rIns="0">
            <a:spAutoFit/>
          </a:bodyPr>
          <a:lstStyle/>
          <a:p>
            <a:pPr algn="l">
              <a:lnSpc>
                <a:spcPts val="3562"/>
              </a:lnSpc>
            </a:pPr>
            <a:r>
              <a:rPr lang="en-US" sz="2187">
                <a:solidFill>
                  <a:srgbClr val="404155"/>
                </a:solidFill>
                <a:latin typeface="Alexandria Light"/>
                <a:ea typeface="Alexandria Light"/>
                <a:cs typeface="Alexandria Light"/>
                <a:sym typeface="Alexandria Light"/>
              </a:rPr>
              <a:t>05</a:t>
            </a:r>
          </a:p>
        </p:txBody>
      </p:sp>
      <p:grpSp>
        <p:nvGrpSpPr>
          <p:cNvPr name="Group 29" id="29"/>
          <p:cNvGrpSpPr/>
          <p:nvPr/>
        </p:nvGrpSpPr>
        <p:grpSpPr>
          <a:xfrm rot="0">
            <a:off x="9285685" y="7295406"/>
            <a:ext cx="8009930" cy="38100"/>
            <a:chOff x="0" y="0"/>
            <a:chExt cx="10679907" cy="50800"/>
          </a:xfrm>
        </p:grpSpPr>
        <p:sp>
          <p:nvSpPr>
            <p:cNvPr name="Freeform 30" id="30"/>
            <p:cNvSpPr/>
            <p:nvPr/>
          </p:nvSpPr>
          <p:spPr>
            <a:xfrm flipH="false" flipV="false" rot="0">
              <a:off x="0" y="0"/>
              <a:ext cx="10679938" cy="50800"/>
            </a:xfrm>
            <a:custGeom>
              <a:avLst/>
              <a:gdLst/>
              <a:ahLst/>
              <a:cxnLst/>
              <a:rect r="r" b="b" t="t" l="l"/>
              <a:pathLst>
                <a:path h="50800" w="10679938">
                  <a:moveTo>
                    <a:pt x="0" y="0"/>
                  </a:moveTo>
                  <a:lnTo>
                    <a:pt x="10679938" y="0"/>
                  </a:lnTo>
                  <a:lnTo>
                    <a:pt x="10679938" y="50800"/>
                  </a:lnTo>
                  <a:lnTo>
                    <a:pt x="0" y="50800"/>
                  </a:lnTo>
                  <a:close/>
                </a:path>
              </a:pathLst>
            </a:custGeom>
            <a:solidFill>
              <a:srgbClr val="1B54DA"/>
            </a:solidFill>
            <a:ln w="12700">
              <a:solidFill>
                <a:srgbClr val="000000"/>
              </a:solidFill>
            </a:ln>
          </p:spPr>
        </p:sp>
      </p:grpSp>
      <p:sp>
        <p:nvSpPr>
          <p:cNvPr name="TextBox 31" id="31"/>
          <p:cNvSpPr txBox="true"/>
          <p:nvPr/>
        </p:nvSpPr>
        <p:spPr>
          <a:xfrm rot="0">
            <a:off x="9285685" y="7494240"/>
            <a:ext cx="3544044"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Hyper-automation</a:t>
            </a:r>
          </a:p>
        </p:txBody>
      </p:sp>
      <p:sp>
        <p:nvSpPr>
          <p:cNvPr name="TextBox 32" id="32"/>
          <p:cNvSpPr txBox="true"/>
          <p:nvPr/>
        </p:nvSpPr>
        <p:spPr>
          <a:xfrm rot="0">
            <a:off x="9285685" y="8021539"/>
            <a:ext cx="8009930"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Combining AI, ML, and RPA to automate increasingly complex processes.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0" y="0"/>
            <a:ext cx="18288000" cy="10287000"/>
            <a:chOff x="0" y="0"/>
            <a:chExt cx="24384000" cy="13716000"/>
          </a:xfrm>
        </p:grpSpPr>
        <p:sp>
          <p:nvSpPr>
            <p:cNvPr name="Freeform 9" id="9"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5"/>
              <a:stretch>
                <a:fillRect l="0" t="0" r="0" b="0"/>
              </a:stretch>
            </a:blipFill>
          </p:spPr>
        </p:sp>
      </p:grpSp>
      <p:grpSp>
        <p:nvGrpSpPr>
          <p:cNvPr name="Group 10" id="10"/>
          <p:cNvGrpSpPr/>
          <p:nvPr/>
        </p:nvGrpSpPr>
        <p:grpSpPr>
          <a:xfrm rot="0">
            <a:off x="0" y="0"/>
            <a:ext cx="18288000" cy="10287000"/>
            <a:chOff x="0" y="0"/>
            <a:chExt cx="24384000" cy="13716000"/>
          </a:xfrm>
        </p:grpSpPr>
        <p:sp>
          <p:nvSpPr>
            <p:cNvPr name="Freeform 11" id="11"/>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72157"/>
              </a:srgbClr>
            </a:solidFill>
            <a:ln w="12700">
              <a:solidFill>
                <a:srgbClr val="000000"/>
              </a:solidFill>
            </a:ln>
          </p:spPr>
        </p:sp>
      </p:grpSp>
      <p:sp>
        <p:nvSpPr>
          <p:cNvPr name="TextBox 12" id="12"/>
          <p:cNvSpPr txBox="true"/>
          <p:nvPr/>
        </p:nvSpPr>
        <p:spPr>
          <a:xfrm rot="0">
            <a:off x="992237" y="3161705"/>
            <a:ext cx="14044494" cy="2625725"/>
          </a:xfrm>
          <a:prstGeom prst="rect">
            <a:avLst/>
          </a:prstGeom>
        </p:spPr>
        <p:txBody>
          <a:bodyPr anchor="t" rtlCol="false" tIns="0" lIns="0" bIns="0" rIns="0">
            <a:spAutoFit/>
          </a:bodyPr>
          <a:lstStyle/>
          <a:p>
            <a:pPr algn="l">
              <a:lnSpc>
                <a:spcPts val="20875"/>
              </a:lnSpc>
            </a:pPr>
            <a:r>
              <a:rPr lang="en-US" sz="16687">
                <a:gradFill>
                  <a:gsLst>
                    <a:gs pos="0">
                      <a:srgbClr val="000000">
                        <a:alpha val="100000"/>
                      </a:srgbClr>
                    </a:gs>
                    <a:gs pos="100000">
                      <a:srgbClr val="C89116">
                        <a:alpha val="100000"/>
                      </a:srgbClr>
                    </a:gs>
                  </a:gsLst>
                  <a:lin ang="0"/>
                </a:gradFill>
                <a:latin typeface="Alexandria"/>
                <a:ea typeface="Alexandria"/>
                <a:cs typeface="Alexandria"/>
                <a:sym typeface="Alexandria"/>
              </a:rPr>
              <a:t>     </a:t>
            </a:r>
            <a:r>
              <a:rPr lang="en-US" sz="16687" i="true">
                <a:gradFill>
                  <a:gsLst>
                    <a:gs pos="0">
                      <a:srgbClr val="000000">
                        <a:alpha val="100000"/>
                      </a:srgbClr>
                    </a:gs>
                    <a:gs pos="100000">
                      <a:srgbClr val="C89116">
                        <a:alpha val="100000"/>
                      </a:srgbClr>
                    </a:gs>
                  </a:gsLst>
                  <a:lin ang="0"/>
                </a:gradFill>
                <a:latin typeface="Alexandria"/>
                <a:ea typeface="Alexandria"/>
                <a:cs typeface="Alexandria"/>
                <a:sym typeface="Alexandria"/>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0" y="0"/>
            <a:ext cx="6858000" cy="10290422"/>
            <a:chOff x="0" y="0"/>
            <a:chExt cx="9144000" cy="13720563"/>
          </a:xfrm>
        </p:grpSpPr>
        <p:sp>
          <p:nvSpPr>
            <p:cNvPr name="Freeform 7" id="7" descr="preencoded.png"/>
            <p:cNvSpPr/>
            <p:nvPr/>
          </p:nvSpPr>
          <p:spPr>
            <a:xfrm flipH="false" flipV="false" rot="0">
              <a:off x="0" y="0"/>
              <a:ext cx="9144000" cy="13720572"/>
            </a:xfrm>
            <a:custGeom>
              <a:avLst/>
              <a:gdLst/>
              <a:ahLst/>
              <a:cxnLst/>
              <a:rect r="r" b="b" t="t" l="l"/>
              <a:pathLst>
                <a:path h="13720572" w="9144000">
                  <a:moveTo>
                    <a:pt x="0" y="0"/>
                  </a:moveTo>
                  <a:lnTo>
                    <a:pt x="9144000" y="0"/>
                  </a:lnTo>
                  <a:lnTo>
                    <a:pt x="9144000" y="13720572"/>
                  </a:lnTo>
                  <a:lnTo>
                    <a:pt x="0" y="13720572"/>
                  </a:lnTo>
                  <a:lnTo>
                    <a:pt x="0" y="0"/>
                  </a:lnTo>
                  <a:close/>
                </a:path>
              </a:pathLst>
            </a:custGeom>
            <a:blipFill>
              <a:blip r:embed="rId3"/>
              <a:stretch>
                <a:fillRect l="-16" t="0" r="-16" b="0"/>
              </a:stretch>
            </a:blipFill>
          </p:spPr>
        </p:sp>
      </p:grpSp>
      <p:sp>
        <p:nvSpPr>
          <p:cNvPr name="TextBox 8" id="8"/>
          <p:cNvSpPr txBox="true"/>
          <p:nvPr/>
        </p:nvSpPr>
        <p:spPr>
          <a:xfrm rot="0">
            <a:off x="7700814" y="643235"/>
            <a:ext cx="9744372" cy="1524298"/>
          </a:xfrm>
          <a:prstGeom prst="rect">
            <a:avLst/>
          </a:prstGeom>
        </p:spPr>
        <p:txBody>
          <a:bodyPr anchor="t" rtlCol="false" tIns="0" lIns="0" bIns="0" rIns="0">
            <a:spAutoFit/>
          </a:bodyPr>
          <a:lstStyle/>
          <a:p>
            <a:pPr algn="l">
              <a:lnSpc>
                <a:spcPts val="5874"/>
              </a:lnSpc>
            </a:pPr>
            <a:r>
              <a:rPr lang="en-US" sz="4687">
                <a:solidFill>
                  <a:srgbClr val="1B1B27"/>
                </a:solidFill>
                <a:latin typeface="Alexandria"/>
                <a:ea typeface="Alexandria"/>
                <a:cs typeface="Alexandria"/>
                <a:sym typeface="Alexandria"/>
              </a:rPr>
              <a:t>Understanding the Internet of Things (IoT)</a:t>
            </a:r>
          </a:p>
        </p:txBody>
      </p:sp>
      <p:sp>
        <p:nvSpPr>
          <p:cNvPr name="TextBox 9" id="9"/>
          <p:cNvSpPr txBox="true"/>
          <p:nvPr/>
        </p:nvSpPr>
        <p:spPr>
          <a:xfrm rot="0">
            <a:off x="7700814" y="2423964"/>
            <a:ext cx="9744372" cy="1645444"/>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The Internet of Things (IoT) describes the network of physical objects embedded with sensors, software, and other technologies for the purpose of connecting and exchanging data with other devices and systems over the internet. It transforms everyday objects into 'smart' devices.</a:t>
            </a:r>
          </a:p>
        </p:txBody>
      </p:sp>
      <p:grpSp>
        <p:nvGrpSpPr>
          <p:cNvPr name="Group 10" id="10"/>
          <p:cNvGrpSpPr/>
          <p:nvPr/>
        </p:nvGrpSpPr>
        <p:grpSpPr>
          <a:xfrm rot="0">
            <a:off x="7700814" y="4701480"/>
            <a:ext cx="4751785" cy="2547491"/>
            <a:chOff x="0" y="0"/>
            <a:chExt cx="6335713" cy="3396655"/>
          </a:xfrm>
        </p:grpSpPr>
        <p:sp>
          <p:nvSpPr>
            <p:cNvPr name="Freeform 11" id="11"/>
            <p:cNvSpPr/>
            <p:nvPr/>
          </p:nvSpPr>
          <p:spPr>
            <a:xfrm flipH="false" flipV="false" rot="0">
              <a:off x="0" y="0"/>
              <a:ext cx="6335776" cy="3396615"/>
            </a:xfrm>
            <a:custGeom>
              <a:avLst/>
              <a:gdLst/>
              <a:ahLst/>
              <a:cxnLst/>
              <a:rect r="r" b="b" t="t" l="l"/>
              <a:pathLst>
                <a:path h="3396615" w="6335776">
                  <a:moveTo>
                    <a:pt x="0" y="182880"/>
                  </a:moveTo>
                  <a:cubicBezTo>
                    <a:pt x="0" y="81915"/>
                    <a:pt x="81915" y="0"/>
                    <a:pt x="182880" y="0"/>
                  </a:cubicBezTo>
                  <a:lnTo>
                    <a:pt x="6152896" y="0"/>
                  </a:lnTo>
                  <a:cubicBezTo>
                    <a:pt x="6253861" y="0"/>
                    <a:pt x="6335776" y="81915"/>
                    <a:pt x="6335776" y="182880"/>
                  </a:cubicBezTo>
                  <a:lnTo>
                    <a:pt x="6335776" y="3213735"/>
                  </a:lnTo>
                  <a:cubicBezTo>
                    <a:pt x="6335776" y="3314700"/>
                    <a:pt x="6253861" y="3396615"/>
                    <a:pt x="6152896" y="3396615"/>
                  </a:cubicBezTo>
                  <a:lnTo>
                    <a:pt x="182880" y="3396615"/>
                  </a:lnTo>
                  <a:cubicBezTo>
                    <a:pt x="81915" y="3396615"/>
                    <a:pt x="0" y="3314700"/>
                    <a:pt x="0" y="3213735"/>
                  </a:cubicBezTo>
                  <a:close/>
                </a:path>
              </a:pathLst>
            </a:custGeom>
            <a:solidFill>
              <a:srgbClr val="F9F9FF"/>
            </a:solidFill>
            <a:ln w="12700">
              <a:solidFill>
                <a:srgbClr val="000000"/>
              </a:solidFill>
            </a:ln>
          </p:spPr>
        </p:sp>
      </p:grpSp>
      <p:grpSp>
        <p:nvGrpSpPr>
          <p:cNvPr name="Group 12" id="12"/>
          <p:cNvGrpSpPr/>
          <p:nvPr/>
        </p:nvGrpSpPr>
        <p:grpSpPr>
          <a:xfrm rot="0">
            <a:off x="7700814" y="4672905"/>
            <a:ext cx="4751785" cy="114300"/>
            <a:chOff x="0" y="0"/>
            <a:chExt cx="6335713" cy="152400"/>
          </a:xfrm>
        </p:grpSpPr>
        <p:sp>
          <p:nvSpPr>
            <p:cNvPr name="Freeform 13" id="13"/>
            <p:cNvSpPr/>
            <p:nvPr/>
          </p:nvSpPr>
          <p:spPr>
            <a:xfrm flipH="false" flipV="false" rot="0">
              <a:off x="0" y="0"/>
              <a:ext cx="6335776" cy="152400"/>
            </a:xfrm>
            <a:custGeom>
              <a:avLst/>
              <a:gdLst/>
              <a:ahLst/>
              <a:cxnLst/>
              <a:rect r="r" b="b" t="t" l="l"/>
              <a:pathLst>
                <a:path h="152400" w="6335776">
                  <a:moveTo>
                    <a:pt x="0" y="76200"/>
                  </a:moveTo>
                  <a:cubicBezTo>
                    <a:pt x="0" y="34163"/>
                    <a:pt x="34163" y="0"/>
                    <a:pt x="76200" y="0"/>
                  </a:cubicBezTo>
                  <a:lnTo>
                    <a:pt x="6259576" y="0"/>
                  </a:lnTo>
                  <a:cubicBezTo>
                    <a:pt x="6301613" y="0"/>
                    <a:pt x="6335776" y="34163"/>
                    <a:pt x="6335776" y="76200"/>
                  </a:cubicBezTo>
                  <a:cubicBezTo>
                    <a:pt x="6335776" y="118237"/>
                    <a:pt x="6301613" y="152400"/>
                    <a:pt x="6259576" y="152400"/>
                  </a:cubicBezTo>
                  <a:lnTo>
                    <a:pt x="76200" y="152400"/>
                  </a:lnTo>
                  <a:cubicBezTo>
                    <a:pt x="34163" y="152400"/>
                    <a:pt x="0" y="118237"/>
                    <a:pt x="0" y="76200"/>
                  </a:cubicBezTo>
                  <a:close/>
                </a:path>
              </a:pathLst>
            </a:custGeom>
            <a:solidFill>
              <a:srgbClr val="1B54DA"/>
            </a:solidFill>
            <a:ln w="12700">
              <a:solidFill>
                <a:srgbClr val="000000"/>
              </a:solidFill>
            </a:ln>
          </p:spPr>
        </p:sp>
      </p:grpSp>
      <p:grpSp>
        <p:nvGrpSpPr>
          <p:cNvPr name="Group 14" id="14"/>
          <p:cNvGrpSpPr/>
          <p:nvPr/>
        </p:nvGrpSpPr>
        <p:grpSpPr>
          <a:xfrm rot="0">
            <a:off x="9715500" y="4340275"/>
            <a:ext cx="722411" cy="722411"/>
            <a:chOff x="0" y="0"/>
            <a:chExt cx="963215" cy="963215"/>
          </a:xfrm>
        </p:grpSpPr>
        <p:sp>
          <p:nvSpPr>
            <p:cNvPr name="Freeform 15" id="15"/>
            <p:cNvSpPr/>
            <p:nvPr/>
          </p:nvSpPr>
          <p:spPr>
            <a:xfrm flipH="false" flipV="false" rot="0">
              <a:off x="0" y="0"/>
              <a:ext cx="963168" cy="963168"/>
            </a:xfrm>
            <a:custGeom>
              <a:avLst/>
              <a:gdLst/>
              <a:ahLst/>
              <a:cxnLst/>
              <a:rect r="r" b="b" t="t" l="l"/>
              <a:pathLst>
                <a:path h="963168" w="963168">
                  <a:moveTo>
                    <a:pt x="0" y="481584"/>
                  </a:moveTo>
                  <a:cubicBezTo>
                    <a:pt x="0" y="215646"/>
                    <a:pt x="215646" y="0"/>
                    <a:pt x="481584" y="0"/>
                  </a:cubicBezTo>
                  <a:cubicBezTo>
                    <a:pt x="747522" y="0"/>
                    <a:pt x="963168" y="215646"/>
                    <a:pt x="963168" y="481584"/>
                  </a:cubicBezTo>
                  <a:cubicBezTo>
                    <a:pt x="963168" y="747522"/>
                    <a:pt x="747649" y="963168"/>
                    <a:pt x="481584" y="963168"/>
                  </a:cubicBezTo>
                  <a:cubicBezTo>
                    <a:pt x="215519" y="963168"/>
                    <a:pt x="0" y="747649"/>
                    <a:pt x="0" y="481584"/>
                  </a:cubicBezTo>
                  <a:close/>
                </a:path>
              </a:pathLst>
            </a:custGeom>
            <a:solidFill>
              <a:srgbClr val="1B54DA"/>
            </a:solidFill>
            <a:ln w="12700">
              <a:solidFill>
                <a:srgbClr val="000000"/>
              </a:solidFill>
            </a:ln>
          </p:spPr>
        </p:sp>
      </p:grpSp>
      <p:sp>
        <p:nvSpPr>
          <p:cNvPr name="Freeform 16" id="16" descr="preencoded.png"/>
          <p:cNvSpPr/>
          <p:nvPr/>
        </p:nvSpPr>
        <p:spPr>
          <a:xfrm flipH="false" flipV="false" rot="0">
            <a:off x="9932194" y="4556969"/>
            <a:ext cx="288875" cy="288875"/>
          </a:xfrm>
          <a:custGeom>
            <a:avLst/>
            <a:gdLst/>
            <a:ahLst/>
            <a:cxnLst/>
            <a:rect r="r" b="b" t="t" l="l"/>
            <a:pathLst>
              <a:path h="288875" w="288875">
                <a:moveTo>
                  <a:pt x="0" y="0"/>
                </a:moveTo>
                <a:lnTo>
                  <a:pt x="288875" y="0"/>
                </a:lnTo>
                <a:lnTo>
                  <a:pt x="288875" y="288875"/>
                </a:lnTo>
                <a:lnTo>
                  <a:pt x="0" y="288875"/>
                </a:lnTo>
                <a:lnTo>
                  <a:pt x="0" y="0"/>
                </a:lnTo>
                <a:close/>
              </a:path>
            </a:pathLst>
          </a:custGeom>
          <a:blipFill>
            <a:blip r:embed="rId4">
              <a:extLst>
                <a:ext uri="{96DAC541-7B7A-43D3-8B79-37D633B846F1}">
                  <asvg:svgBlip xmlns:asvg="http://schemas.microsoft.com/office/drawing/2016/SVG/main" r:embed="rId5"/>
                </a:ext>
              </a:extLst>
            </a:blip>
            <a:stretch>
              <a:fillRect l="0" t="-11290" r="0" b="-11290"/>
            </a:stretch>
          </a:blipFill>
        </p:spPr>
      </p:sp>
      <p:sp>
        <p:nvSpPr>
          <p:cNvPr name="TextBox 17" id="17"/>
          <p:cNvSpPr txBox="true"/>
          <p:nvPr/>
        </p:nvSpPr>
        <p:spPr>
          <a:xfrm rot="0">
            <a:off x="7970192" y="5284440"/>
            <a:ext cx="3010495" cy="395288"/>
          </a:xfrm>
          <a:prstGeom prst="rect">
            <a:avLst/>
          </a:prstGeom>
        </p:spPr>
        <p:txBody>
          <a:bodyPr anchor="t" rtlCol="false" tIns="0" lIns="0" bIns="0" rIns="0">
            <a:spAutoFit/>
          </a:bodyPr>
          <a:lstStyle/>
          <a:p>
            <a:pPr algn="l">
              <a:lnSpc>
                <a:spcPts val="2937"/>
              </a:lnSpc>
            </a:pPr>
            <a:r>
              <a:rPr lang="en-US" sz="2312">
                <a:solidFill>
                  <a:srgbClr val="404155"/>
                </a:solidFill>
                <a:latin typeface="Alexandria"/>
                <a:ea typeface="Alexandria"/>
                <a:cs typeface="Alexandria"/>
                <a:sym typeface="Alexandria"/>
              </a:rPr>
              <a:t>Sensors &amp; Devices</a:t>
            </a:r>
          </a:p>
        </p:txBody>
      </p:sp>
      <p:sp>
        <p:nvSpPr>
          <p:cNvPr name="TextBox 18" id="18"/>
          <p:cNvSpPr txBox="true"/>
          <p:nvPr/>
        </p:nvSpPr>
        <p:spPr>
          <a:xfrm rot="0">
            <a:off x="7970192" y="5719316"/>
            <a:ext cx="4213026" cy="1260276"/>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The physical layer, collecting data from the environment or user interaction.</a:t>
            </a:r>
          </a:p>
        </p:txBody>
      </p:sp>
      <p:grpSp>
        <p:nvGrpSpPr>
          <p:cNvPr name="Group 19" id="19"/>
          <p:cNvGrpSpPr/>
          <p:nvPr/>
        </p:nvGrpSpPr>
        <p:grpSpPr>
          <a:xfrm rot="0">
            <a:off x="12693402" y="4701480"/>
            <a:ext cx="4751785" cy="2547491"/>
            <a:chOff x="0" y="0"/>
            <a:chExt cx="6335713" cy="3396655"/>
          </a:xfrm>
        </p:grpSpPr>
        <p:sp>
          <p:nvSpPr>
            <p:cNvPr name="Freeform 20" id="20"/>
            <p:cNvSpPr/>
            <p:nvPr/>
          </p:nvSpPr>
          <p:spPr>
            <a:xfrm flipH="false" flipV="false" rot="0">
              <a:off x="0" y="0"/>
              <a:ext cx="6335776" cy="3396615"/>
            </a:xfrm>
            <a:custGeom>
              <a:avLst/>
              <a:gdLst/>
              <a:ahLst/>
              <a:cxnLst/>
              <a:rect r="r" b="b" t="t" l="l"/>
              <a:pathLst>
                <a:path h="3396615" w="6335776">
                  <a:moveTo>
                    <a:pt x="0" y="182880"/>
                  </a:moveTo>
                  <a:cubicBezTo>
                    <a:pt x="0" y="81915"/>
                    <a:pt x="81915" y="0"/>
                    <a:pt x="182880" y="0"/>
                  </a:cubicBezTo>
                  <a:lnTo>
                    <a:pt x="6152896" y="0"/>
                  </a:lnTo>
                  <a:cubicBezTo>
                    <a:pt x="6253861" y="0"/>
                    <a:pt x="6335776" y="81915"/>
                    <a:pt x="6335776" y="182880"/>
                  </a:cubicBezTo>
                  <a:lnTo>
                    <a:pt x="6335776" y="3213735"/>
                  </a:lnTo>
                  <a:cubicBezTo>
                    <a:pt x="6335776" y="3314700"/>
                    <a:pt x="6253861" y="3396615"/>
                    <a:pt x="6152896" y="3396615"/>
                  </a:cubicBezTo>
                  <a:lnTo>
                    <a:pt x="182880" y="3396615"/>
                  </a:lnTo>
                  <a:cubicBezTo>
                    <a:pt x="81915" y="3396615"/>
                    <a:pt x="0" y="3314700"/>
                    <a:pt x="0" y="3213735"/>
                  </a:cubicBezTo>
                  <a:close/>
                </a:path>
              </a:pathLst>
            </a:custGeom>
            <a:solidFill>
              <a:srgbClr val="F9F9FF"/>
            </a:solidFill>
            <a:ln w="12700">
              <a:solidFill>
                <a:srgbClr val="000000"/>
              </a:solidFill>
            </a:ln>
          </p:spPr>
        </p:sp>
      </p:grpSp>
      <p:grpSp>
        <p:nvGrpSpPr>
          <p:cNvPr name="Group 21" id="21"/>
          <p:cNvGrpSpPr/>
          <p:nvPr/>
        </p:nvGrpSpPr>
        <p:grpSpPr>
          <a:xfrm rot="0">
            <a:off x="12693402" y="4672905"/>
            <a:ext cx="4751785" cy="114300"/>
            <a:chOff x="0" y="0"/>
            <a:chExt cx="6335713" cy="152400"/>
          </a:xfrm>
        </p:grpSpPr>
        <p:sp>
          <p:nvSpPr>
            <p:cNvPr name="Freeform 22" id="22"/>
            <p:cNvSpPr/>
            <p:nvPr/>
          </p:nvSpPr>
          <p:spPr>
            <a:xfrm flipH="false" flipV="false" rot="0">
              <a:off x="0" y="0"/>
              <a:ext cx="6335776" cy="152400"/>
            </a:xfrm>
            <a:custGeom>
              <a:avLst/>
              <a:gdLst/>
              <a:ahLst/>
              <a:cxnLst/>
              <a:rect r="r" b="b" t="t" l="l"/>
              <a:pathLst>
                <a:path h="152400" w="6335776">
                  <a:moveTo>
                    <a:pt x="0" y="76200"/>
                  </a:moveTo>
                  <a:cubicBezTo>
                    <a:pt x="0" y="34163"/>
                    <a:pt x="34163" y="0"/>
                    <a:pt x="76200" y="0"/>
                  </a:cubicBezTo>
                  <a:lnTo>
                    <a:pt x="6259576" y="0"/>
                  </a:lnTo>
                  <a:cubicBezTo>
                    <a:pt x="6301613" y="0"/>
                    <a:pt x="6335776" y="34163"/>
                    <a:pt x="6335776" y="76200"/>
                  </a:cubicBezTo>
                  <a:cubicBezTo>
                    <a:pt x="6335776" y="118237"/>
                    <a:pt x="6301613" y="152400"/>
                    <a:pt x="6259576" y="152400"/>
                  </a:cubicBezTo>
                  <a:lnTo>
                    <a:pt x="76200" y="152400"/>
                  </a:lnTo>
                  <a:cubicBezTo>
                    <a:pt x="34163" y="152400"/>
                    <a:pt x="0" y="118237"/>
                    <a:pt x="0" y="76200"/>
                  </a:cubicBezTo>
                  <a:close/>
                </a:path>
              </a:pathLst>
            </a:custGeom>
            <a:solidFill>
              <a:srgbClr val="1B54DA"/>
            </a:solidFill>
            <a:ln w="12700">
              <a:solidFill>
                <a:srgbClr val="000000"/>
              </a:solidFill>
            </a:ln>
          </p:spPr>
        </p:sp>
      </p:grpSp>
      <p:grpSp>
        <p:nvGrpSpPr>
          <p:cNvPr name="Group 23" id="23"/>
          <p:cNvGrpSpPr/>
          <p:nvPr/>
        </p:nvGrpSpPr>
        <p:grpSpPr>
          <a:xfrm rot="0">
            <a:off x="14708089" y="4340275"/>
            <a:ext cx="722411" cy="722411"/>
            <a:chOff x="0" y="0"/>
            <a:chExt cx="963215" cy="963215"/>
          </a:xfrm>
        </p:grpSpPr>
        <p:sp>
          <p:nvSpPr>
            <p:cNvPr name="Freeform 24" id="24"/>
            <p:cNvSpPr/>
            <p:nvPr/>
          </p:nvSpPr>
          <p:spPr>
            <a:xfrm flipH="false" flipV="false" rot="0">
              <a:off x="0" y="0"/>
              <a:ext cx="963168" cy="963168"/>
            </a:xfrm>
            <a:custGeom>
              <a:avLst/>
              <a:gdLst/>
              <a:ahLst/>
              <a:cxnLst/>
              <a:rect r="r" b="b" t="t" l="l"/>
              <a:pathLst>
                <a:path h="963168" w="963168">
                  <a:moveTo>
                    <a:pt x="0" y="481584"/>
                  </a:moveTo>
                  <a:cubicBezTo>
                    <a:pt x="0" y="215646"/>
                    <a:pt x="215646" y="0"/>
                    <a:pt x="481584" y="0"/>
                  </a:cubicBezTo>
                  <a:cubicBezTo>
                    <a:pt x="747522" y="0"/>
                    <a:pt x="963168" y="215646"/>
                    <a:pt x="963168" y="481584"/>
                  </a:cubicBezTo>
                  <a:cubicBezTo>
                    <a:pt x="963168" y="747522"/>
                    <a:pt x="747649" y="963168"/>
                    <a:pt x="481584" y="963168"/>
                  </a:cubicBezTo>
                  <a:cubicBezTo>
                    <a:pt x="215519" y="963168"/>
                    <a:pt x="0" y="747649"/>
                    <a:pt x="0" y="481584"/>
                  </a:cubicBezTo>
                  <a:close/>
                </a:path>
              </a:pathLst>
            </a:custGeom>
            <a:solidFill>
              <a:srgbClr val="1B54DA"/>
            </a:solidFill>
            <a:ln w="12700">
              <a:solidFill>
                <a:srgbClr val="000000"/>
              </a:solidFill>
            </a:ln>
          </p:spPr>
        </p:sp>
      </p:grpSp>
      <p:sp>
        <p:nvSpPr>
          <p:cNvPr name="Freeform 25" id="25" descr="preencoded.png"/>
          <p:cNvSpPr/>
          <p:nvPr/>
        </p:nvSpPr>
        <p:spPr>
          <a:xfrm flipH="false" flipV="false" rot="0">
            <a:off x="14924783" y="4556969"/>
            <a:ext cx="288875" cy="288875"/>
          </a:xfrm>
          <a:custGeom>
            <a:avLst/>
            <a:gdLst/>
            <a:ahLst/>
            <a:cxnLst/>
            <a:rect r="r" b="b" t="t" l="l"/>
            <a:pathLst>
              <a:path h="288875" w="288875">
                <a:moveTo>
                  <a:pt x="0" y="0"/>
                </a:moveTo>
                <a:lnTo>
                  <a:pt x="288875" y="0"/>
                </a:lnTo>
                <a:lnTo>
                  <a:pt x="288875" y="288875"/>
                </a:lnTo>
                <a:lnTo>
                  <a:pt x="0" y="288875"/>
                </a:lnTo>
                <a:lnTo>
                  <a:pt x="0" y="0"/>
                </a:lnTo>
                <a:close/>
              </a:path>
            </a:pathLst>
          </a:custGeom>
          <a:blipFill>
            <a:blip r:embed="rId6">
              <a:extLst>
                <a:ext uri="{96DAC541-7B7A-43D3-8B79-37D633B846F1}">
                  <asvg:svgBlip xmlns:asvg="http://schemas.microsoft.com/office/drawing/2016/SVG/main" r:embed="rId7"/>
                </a:ext>
              </a:extLst>
            </a:blip>
            <a:stretch>
              <a:fillRect l="0" t="-35483" r="0" b="-35483"/>
            </a:stretch>
          </a:blipFill>
        </p:spPr>
      </p:sp>
      <p:sp>
        <p:nvSpPr>
          <p:cNvPr name="TextBox 26" id="26"/>
          <p:cNvSpPr txBox="true"/>
          <p:nvPr/>
        </p:nvSpPr>
        <p:spPr>
          <a:xfrm rot="0">
            <a:off x="12962781" y="5284440"/>
            <a:ext cx="3010495" cy="395288"/>
          </a:xfrm>
          <a:prstGeom prst="rect">
            <a:avLst/>
          </a:prstGeom>
        </p:spPr>
        <p:txBody>
          <a:bodyPr anchor="t" rtlCol="false" tIns="0" lIns="0" bIns="0" rIns="0">
            <a:spAutoFit/>
          </a:bodyPr>
          <a:lstStyle/>
          <a:p>
            <a:pPr algn="l">
              <a:lnSpc>
                <a:spcPts val="2937"/>
              </a:lnSpc>
            </a:pPr>
            <a:r>
              <a:rPr lang="en-US" sz="2312">
                <a:solidFill>
                  <a:srgbClr val="404155"/>
                </a:solidFill>
                <a:latin typeface="Alexandria"/>
                <a:ea typeface="Alexandria"/>
                <a:cs typeface="Alexandria"/>
                <a:sym typeface="Alexandria"/>
              </a:rPr>
              <a:t>Connectivity</a:t>
            </a:r>
          </a:p>
        </p:txBody>
      </p:sp>
      <p:sp>
        <p:nvSpPr>
          <p:cNvPr name="TextBox 27" id="27"/>
          <p:cNvSpPr txBox="true"/>
          <p:nvPr/>
        </p:nvSpPr>
        <p:spPr>
          <a:xfrm rot="0">
            <a:off x="12962781" y="5719316"/>
            <a:ext cx="4213026" cy="1260276"/>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Enabling data transmission via Wi-Fi, Bluetooth, cellular, or other protocols.</a:t>
            </a:r>
          </a:p>
        </p:txBody>
      </p:sp>
      <p:grpSp>
        <p:nvGrpSpPr>
          <p:cNvPr name="Group 28" id="28"/>
          <p:cNvGrpSpPr/>
          <p:nvPr/>
        </p:nvGrpSpPr>
        <p:grpSpPr>
          <a:xfrm rot="0">
            <a:off x="7700814" y="7850981"/>
            <a:ext cx="9744372" cy="1777156"/>
            <a:chOff x="0" y="0"/>
            <a:chExt cx="12992497" cy="2369542"/>
          </a:xfrm>
        </p:grpSpPr>
        <p:sp>
          <p:nvSpPr>
            <p:cNvPr name="Freeform 29" id="29"/>
            <p:cNvSpPr/>
            <p:nvPr/>
          </p:nvSpPr>
          <p:spPr>
            <a:xfrm flipH="false" flipV="false" rot="0">
              <a:off x="0" y="0"/>
              <a:ext cx="12992481" cy="2369566"/>
            </a:xfrm>
            <a:custGeom>
              <a:avLst/>
              <a:gdLst/>
              <a:ahLst/>
              <a:cxnLst/>
              <a:rect r="r" b="b" t="t" l="l"/>
              <a:pathLst>
                <a:path h="2369566" w="12992481">
                  <a:moveTo>
                    <a:pt x="0" y="182880"/>
                  </a:moveTo>
                  <a:cubicBezTo>
                    <a:pt x="0" y="81915"/>
                    <a:pt x="81915" y="0"/>
                    <a:pt x="182880" y="0"/>
                  </a:cubicBezTo>
                  <a:lnTo>
                    <a:pt x="12809601" y="0"/>
                  </a:lnTo>
                  <a:cubicBezTo>
                    <a:pt x="12910565" y="0"/>
                    <a:pt x="12992481" y="81915"/>
                    <a:pt x="12992481" y="182880"/>
                  </a:cubicBezTo>
                  <a:lnTo>
                    <a:pt x="12992481" y="2186686"/>
                  </a:lnTo>
                  <a:cubicBezTo>
                    <a:pt x="12992481" y="2287651"/>
                    <a:pt x="12910565" y="2369566"/>
                    <a:pt x="12809601" y="2369566"/>
                  </a:cubicBezTo>
                  <a:lnTo>
                    <a:pt x="182880" y="2369566"/>
                  </a:lnTo>
                  <a:cubicBezTo>
                    <a:pt x="81915" y="2369566"/>
                    <a:pt x="0" y="2287651"/>
                    <a:pt x="0" y="2186686"/>
                  </a:cubicBezTo>
                  <a:close/>
                </a:path>
              </a:pathLst>
            </a:custGeom>
            <a:solidFill>
              <a:srgbClr val="F9F9FF"/>
            </a:solidFill>
            <a:ln w="12700">
              <a:solidFill>
                <a:srgbClr val="000000"/>
              </a:solidFill>
            </a:ln>
          </p:spPr>
        </p:sp>
      </p:grpSp>
      <p:grpSp>
        <p:nvGrpSpPr>
          <p:cNvPr name="Group 30" id="30"/>
          <p:cNvGrpSpPr/>
          <p:nvPr/>
        </p:nvGrpSpPr>
        <p:grpSpPr>
          <a:xfrm rot="0">
            <a:off x="7700814" y="7822406"/>
            <a:ext cx="9744372" cy="114300"/>
            <a:chOff x="0" y="0"/>
            <a:chExt cx="12992497" cy="152400"/>
          </a:xfrm>
        </p:grpSpPr>
        <p:sp>
          <p:nvSpPr>
            <p:cNvPr name="Freeform 31" id="31"/>
            <p:cNvSpPr/>
            <p:nvPr/>
          </p:nvSpPr>
          <p:spPr>
            <a:xfrm flipH="false" flipV="false" rot="0">
              <a:off x="0" y="0"/>
              <a:ext cx="12992481" cy="152400"/>
            </a:xfrm>
            <a:custGeom>
              <a:avLst/>
              <a:gdLst/>
              <a:ahLst/>
              <a:cxnLst/>
              <a:rect r="r" b="b" t="t" l="l"/>
              <a:pathLst>
                <a:path h="152400" w="12992481">
                  <a:moveTo>
                    <a:pt x="0" y="76200"/>
                  </a:moveTo>
                  <a:cubicBezTo>
                    <a:pt x="0" y="34163"/>
                    <a:pt x="34163" y="0"/>
                    <a:pt x="76200" y="0"/>
                  </a:cubicBezTo>
                  <a:lnTo>
                    <a:pt x="12916281" y="0"/>
                  </a:lnTo>
                  <a:cubicBezTo>
                    <a:pt x="12958318" y="0"/>
                    <a:pt x="12992481" y="34163"/>
                    <a:pt x="12992481" y="76200"/>
                  </a:cubicBezTo>
                  <a:cubicBezTo>
                    <a:pt x="12992481" y="118237"/>
                    <a:pt x="12958318" y="152400"/>
                    <a:pt x="12916281" y="152400"/>
                  </a:cubicBezTo>
                  <a:lnTo>
                    <a:pt x="76200" y="152400"/>
                  </a:lnTo>
                  <a:cubicBezTo>
                    <a:pt x="34163" y="152400"/>
                    <a:pt x="0" y="118237"/>
                    <a:pt x="0" y="76200"/>
                  </a:cubicBezTo>
                  <a:close/>
                </a:path>
              </a:pathLst>
            </a:custGeom>
            <a:solidFill>
              <a:srgbClr val="1B54DA"/>
            </a:solidFill>
            <a:ln w="12700">
              <a:solidFill>
                <a:srgbClr val="000000"/>
              </a:solidFill>
            </a:ln>
          </p:spPr>
        </p:sp>
      </p:grpSp>
      <p:grpSp>
        <p:nvGrpSpPr>
          <p:cNvPr name="Group 32" id="32"/>
          <p:cNvGrpSpPr/>
          <p:nvPr/>
        </p:nvGrpSpPr>
        <p:grpSpPr>
          <a:xfrm rot="0">
            <a:off x="12211794" y="7489775"/>
            <a:ext cx="722411" cy="722411"/>
            <a:chOff x="0" y="0"/>
            <a:chExt cx="963215" cy="963215"/>
          </a:xfrm>
        </p:grpSpPr>
        <p:sp>
          <p:nvSpPr>
            <p:cNvPr name="Freeform 33" id="33"/>
            <p:cNvSpPr/>
            <p:nvPr/>
          </p:nvSpPr>
          <p:spPr>
            <a:xfrm flipH="false" flipV="false" rot="0">
              <a:off x="0" y="0"/>
              <a:ext cx="963168" cy="963168"/>
            </a:xfrm>
            <a:custGeom>
              <a:avLst/>
              <a:gdLst/>
              <a:ahLst/>
              <a:cxnLst/>
              <a:rect r="r" b="b" t="t" l="l"/>
              <a:pathLst>
                <a:path h="963168" w="963168">
                  <a:moveTo>
                    <a:pt x="0" y="481584"/>
                  </a:moveTo>
                  <a:cubicBezTo>
                    <a:pt x="0" y="215646"/>
                    <a:pt x="215646" y="0"/>
                    <a:pt x="481584" y="0"/>
                  </a:cubicBezTo>
                  <a:cubicBezTo>
                    <a:pt x="747522" y="0"/>
                    <a:pt x="963168" y="215646"/>
                    <a:pt x="963168" y="481584"/>
                  </a:cubicBezTo>
                  <a:cubicBezTo>
                    <a:pt x="963168" y="747522"/>
                    <a:pt x="747649" y="963168"/>
                    <a:pt x="481584" y="963168"/>
                  </a:cubicBezTo>
                  <a:cubicBezTo>
                    <a:pt x="215519" y="963168"/>
                    <a:pt x="0" y="747649"/>
                    <a:pt x="0" y="481584"/>
                  </a:cubicBezTo>
                  <a:close/>
                </a:path>
              </a:pathLst>
            </a:custGeom>
            <a:solidFill>
              <a:srgbClr val="1B54DA"/>
            </a:solidFill>
            <a:ln w="12700">
              <a:solidFill>
                <a:srgbClr val="000000"/>
              </a:solidFill>
            </a:ln>
          </p:spPr>
        </p:sp>
      </p:grpSp>
      <p:sp>
        <p:nvSpPr>
          <p:cNvPr name="Freeform 34" id="34" descr="preencoded.png"/>
          <p:cNvSpPr/>
          <p:nvPr/>
        </p:nvSpPr>
        <p:spPr>
          <a:xfrm flipH="false" flipV="false" rot="0">
            <a:off x="12428487" y="7706469"/>
            <a:ext cx="288875" cy="288875"/>
          </a:xfrm>
          <a:custGeom>
            <a:avLst/>
            <a:gdLst/>
            <a:ahLst/>
            <a:cxnLst/>
            <a:rect r="r" b="b" t="t" l="l"/>
            <a:pathLst>
              <a:path h="288875" w="288875">
                <a:moveTo>
                  <a:pt x="0" y="0"/>
                </a:moveTo>
                <a:lnTo>
                  <a:pt x="288875" y="0"/>
                </a:lnTo>
                <a:lnTo>
                  <a:pt x="288875" y="288875"/>
                </a:lnTo>
                <a:lnTo>
                  <a:pt x="0" y="288875"/>
                </a:lnTo>
                <a:lnTo>
                  <a:pt x="0" y="0"/>
                </a:lnTo>
                <a:close/>
              </a:path>
            </a:pathLst>
          </a:custGeom>
          <a:blipFill>
            <a:blip r:embed="rId8">
              <a:extLst>
                <a:ext uri="{96DAC541-7B7A-43D3-8B79-37D633B846F1}">
                  <asvg:svgBlip xmlns:asvg="http://schemas.microsoft.com/office/drawing/2016/SVG/main" r:embed="rId9"/>
                </a:ext>
              </a:extLst>
            </a:blip>
            <a:stretch>
              <a:fillRect l="-16129" t="0" r="-16129" b="0"/>
            </a:stretch>
          </a:blipFill>
        </p:spPr>
      </p:sp>
      <p:sp>
        <p:nvSpPr>
          <p:cNvPr name="TextBox 35" id="35"/>
          <p:cNvSpPr txBox="true"/>
          <p:nvPr/>
        </p:nvSpPr>
        <p:spPr>
          <a:xfrm rot="0">
            <a:off x="7970192" y="8433941"/>
            <a:ext cx="3010495" cy="395288"/>
          </a:xfrm>
          <a:prstGeom prst="rect">
            <a:avLst/>
          </a:prstGeom>
        </p:spPr>
        <p:txBody>
          <a:bodyPr anchor="t" rtlCol="false" tIns="0" lIns="0" bIns="0" rIns="0">
            <a:spAutoFit/>
          </a:bodyPr>
          <a:lstStyle/>
          <a:p>
            <a:pPr algn="l">
              <a:lnSpc>
                <a:spcPts val="2937"/>
              </a:lnSpc>
            </a:pPr>
            <a:r>
              <a:rPr lang="en-US" sz="2312">
                <a:solidFill>
                  <a:srgbClr val="404155"/>
                </a:solidFill>
                <a:latin typeface="Alexandria"/>
                <a:ea typeface="Alexandria"/>
                <a:cs typeface="Alexandria"/>
                <a:sym typeface="Alexandria"/>
              </a:rPr>
              <a:t>Cloud &amp; Analytics</a:t>
            </a:r>
          </a:p>
        </p:txBody>
      </p:sp>
      <p:sp>
        <p:nvSpPr>
          <p:cNvPr name="TextBox 36" id="36"/>
          <p:cNvSpPr txBox="true"/>
          <p:nvPr/>
        </p:nvSpPr>
        <p:spPr>
          <a:xfrm rot="0">
            <a:off x="7970192" y="8868816"/>
            <a:ext cx="9205615" cy="489942"/>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Storing, processing, and analysing the vast amounts of collected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808584" y="772120"/>
            <a:ext cx="9812834" cy="1462980"/>
          </a:xfrm>
          <a:prstGeom prst="rect">
            <a:avLst/>
          </a:prstGeom>
        </p:spPr>
        <p:txBody>
          <a:bodyPr anchor="t" rtlCol="false" tIns="0" lIns="0" bIns="0" rIns="0">
            <a:spAutoFit/>
          </a:bodyPr>
          <a:lstStyle/>
          <a:p>
            <a:pPr algn="l">
              <a:lnSpc>
                <a:spcPts val="5625"/>
              </a:lnSpc>
            </a:pPr>
            <a:r>
              <a:rPr lang="en-US" sz="4499">
                <a:solidFill>
                  <a:srgbClr val="1B1B27"/>
                </a:solidFill>
                <a:latin typeface="Alexandria"/>
                <a:ea typeface="Alexandria"/>
                <a:cs typeface="Alexandria"/>
                <a:sym typeface="Alexandria"/>
              </a:rPr>
              <a:t>Introduction to Artificial Intelligence (AI)</a:t>
            </a:r>
          </a:p>
        </p:txBody>
      </p:sp>
      <p:sp>
        <p:nvSpPr>
          <p:cNvPr name="TextBox 11" id="11"/>
          <p:cNvSpPr txBox="true"/>
          <p:nvPr/>
        </p:nvSpPr>
        <p:spPr>
          <a:xfrm rot="0">
            <a:off x="808584" y="2495847"/>
            <a:ext cx="9812834" cy="1194793"/>
          </a:xfrm>
          <a:prstGeom prst="rect">
            <a:avLst/>
          </a:prstGeom>
        </p:spPr>
        <p:txBody>
          <a:bodyPr anchor="t" rtlCol="false" tIns="0" lIns="0" bIns="0" rIns="0">
            <a:spAutoFit/>
          </a:bodyPr>
          <a:lstStyle/>
          <a:p>
            <a:pPr algn="l">
              <a:lnSpc>
                <a:spcPts val="2875"/>
              </a:lnSpc>
            </a:pPr>
            <a:r>
              <a:rPr lang="en-US" sz="1812">
                <a:solidFill>
                  <a:srgbClr val="404155"/>
                </a:solidFill>
                <a:latin typeface="Arimo"/>
                <a:ea typeface="Arimo"/>
                <a:cs typeface="Arimo"/>
                <a:sym typeface="Arimo"/>
              </a:rPr>
              <a:t>Artificial Intelligence refers to the simulation of human intelligence in machines that are programmed to think like humans and mimic their actions. It empowers systems to learn, reason, perceive, and make decisions.</a:t>
            </a:r>
          </a:p>
        </p:txBody>
      </p:sp>
      <p:grpSp>
        <p:nvGrpSpPr>
          <p:cNvPr name="Group 12" id="12"/>
          <p:cNvGrpSpPr>
            <a:grpSpLocks noChangeAspect="true"/>
          </p:cNvGrpSpPr>
          <p:nvPr/>
        </p:nvGrpSpPr>
        <p:grpSpPr>
          <a:xfrm rot="0">
            <a:off x="808584" y="3950494"/>
            <a:ext cx="1155204" cy="1386334"/>
            <a:chOff x="0" y="0"/>
            <a:chExt cx="1540272" cy="1848445"/>
          </a:xfrm>
        </p:grpSpPr>
        <p:sp>
          <p:nvSpPr>
            <p:cNvPr name="Freeform 13" id="13" descr="preencoded.png"/>
            <p:cNvSpPr/>
            <p:nvPr/>
          </p:nvSpPr>
          <p:spPr>
            <a:xfrm flipH="false" flipV="false" rot="0">
              <a:off x="0" y="0"/>
              <a:ext cx="1540256" cy="1848485"/>
            </a:xfrm>
            <a:custGeom>
              <a:avLst/>
              <a:gdLst/>
              <a:ahLst/>
              <a:cxnLst/>
              <a:rect r="r" b="b" t="t" l="l"/>
              <a:pathLst>
                <a:path h="1848485" w="1540256">
                  <a:moveTo>
                    <a:pt x="0" y="0"/>
                  </a:moveTo>
                  <a:lnTo>
                    <a:pt x="1540256" y="0"/>
                  </a:lnTo>
                  <a:lnTo>
                    <a:pt x="1540256" y="1848485"/>
                  </a:lnTo>
                  <a:lnTo>
                    <a:pt x="0" y="1848485"/>
                  </a:lnTo>
                  <a:lnTo>
                    <a:pt x="0" y="0"/>
                  </a:lnTo>
                  <a:close/>
                </a:path>
              </a:pathLst>
            </a:custGeom>
            <a:blipFill>
              <a:blip r:embed="rId6"/>
              <a:stretch>
                <a:fillRect l="0" t="-272" r="-1" b="-270"/>
              </a:stretch>
            </a:blipFill>
          </p:spPr>
        </p:sp>
      </p:grpSp>
      <p:sp>
        <p:nvSpPr>
          <p:cNvPr name="TextBox 14" id="14"/>
          <p:cNvSpPr txBox="true"/>
          <p:nvPr/>
        </p:nvSpPr>
        <p:spPr>
          <a:xfrm rot="0">
            <a:off x="2194769" y="4162425"/>
            <a:ext cx="2888159" cy="380107"/>
          </a:xfrm>
          <a:prstGeom prst="rect">
            <a:avLst/>
          </a:prstGeom>
        </p:spPr>
        <p:txBody>
          <a:bodyPr anchor="t" rtlCol="false" tIns="0" lIns="0" bIns="0" rIns="0">
            <a:spAutoFit/>
          </a:bodyPr>
          <a:lstStyle/>
          <a:p>
            <a:pPr algn="l">
              <a:lnSpc>
                <a:spcPts val="2812"/>
              </a:lnSpc>
            </a:pPr>
            <a:r>
              <a:rPr lang="en-US" sz="2249">
                <a:solidFill>
                  <a:srgbClr val="404155"/>
                </a:solidFill>
                <a:latin typeface="Alexandria"/>
                <a:ea typeface="Alexandria"/>
                <a:cs typeface="Alexandria"/>
                <a:sym typeface="Alexandria"/>
              </a:rPr>
              <a:t>Machine Learning</a:t>
            </a:r>
          </a:p>
        </p:txBody>
      </p:sp>
      <p:sp>
        <p:nvSpPr>
          <p:cNvPr name="TextBox 15" id="15"/>
          <p:cNvSpPr txBox="true"/>
          <p:nvPr/>
        </p:nvSpPr>
        <p:spPr>
          <a:xfrm rot="0">
            <a:off x="2194769" y="4595366"/>
            <a:ext cx="8426649" cy="455414"/>
          </a:xfrm>
          <a:prstGeom prst="rect">
            <a:avLst/>
          </a:prstGeom>
        </p:spPr>
        <p:txBody>
          <a:bodyPr anchor="t" rtlCol="false" tIns="0" lIns="0" bIns="0" rIns="0">
            <a:spAutoFit/>
          </a:bodyPr>
          <a:lstStyle/>
          <a:p>
            <a:pPr algn="l">
              <a:lnSpc>
                <a:spcPts val="2875"/>
              </a:lnSpc>
            </a:pPr>
            <a:r>
              <a:rPr lang="en-US" sz="1812">
                <a:solidFill>
                  <a:srgbClr val="404155"/>
                </a:solidFill>
                <a:latin typeface="Arimo"/>
                <a:ea typeface="Arimo"/>
                <a:cs typeface="Arimo"/>
                <a:sym typeface="Arimo"/>
              </a:rPr>
              <a:t>Algorithms that learn from data without explicit programming.</a:t>
            </a:r>
          </a:p>
        </p:txBody>
      </p:sp>
      <p:grpSp>
        <p:nvGrpSpPr>
          <p:cNvPr name="Group 16" id="16"/>
          <p:cNvGrpSpPr>
            <a:grpSpLocks noChangeAspect="true"/>
          </p:cNvGrpSpPr>
          <p:nvPr/>
        </p:nvGrpSpPr>
        <p:grpSpPr>
          <a:xfrm rot="0">
            <a:off x="808584" y="5336827"/>
            <a:ext cx="1155204" cy="1386334"/>
            <a:chOff x="0" y="0"/>
            <a:chExt cx="1540272" cy="1848445"/>
          </a:xfrm>
        </p:grpSpPr>
        <p:sp>
          <p:nvSpPr>
            <p:cNvPr name="Freeform 17" id="17" descr="preencoded.png"/>
            <p:cNvSpPr/>
            <p:nvPr/>
          </p:nvSpPr>
          <p:spPr>
            <a:xfrm flipH="false" flipV="false" rot="0">
              <a:off x="0" y="0"/>
              <a:ext cx="1540256" cy="1848485"/>
            </a:xfrm>
            <a:custGeom>
              <a:avLst/>
              <a:gdLst/>
              <a:ahLst/>
              <a:cxnLst/>
              <a:rect r="r" b="b" t="t" l="l"/>
              <a:pathLst>
                <a:path h="1848485" w="1540256">
                  <a:moveTo>
                    <a:pt x="0" y="0"/>
                  </a:moveTo>
                  <a:lnTo>
                    <a:pt x="1540256" y="0"/>
                  </a:lnTo>
                  <a:lnTo>
                    <a:pt x="1540256" y="1848485"/>
                  </a:lnTo>
                  <a:lnTo>
                    <a:pt x="0" y="1848485"/>
                  </a:lnTo>
                  <a:lnTo>
                    <a:pt x="0" y="0"/>
                  </a:lnTo>
                  <a:close/>
                </a:path>
              </a:pathLst>
            </a:custGeom>
            <a:blipFill>
              <a:blip r:embed="rId7"/>
              <a:stretch>
                <a:fillRect l="0" t="-272" r="-1" b="-270"/>
              </a:stretch>
            </a:blipFill>
          </p:spPr>
        </p:sp>
      </p:grpSp>
      <p:sp>
        <p:nvSpPr>
          <p:cNvPr name="TextBox 18" id="18"/>
          <p:cNvSpPr txBox="true"/>
          <p:nvPr/>
        </p:nvSpPr>
        <p:spPr>
          <a:xfrm rot="0">
            <a:off x="2194769" y="5548759"/>
            <a:ext cx="2888159" cy="380108"/>
          </a:xfrm>
          <a:prstGeom prst="rect">
            <a:avLst/>
          </a:prstGeom>
        </p:spPr>
        <p:txBody>
          <a:bodyPr anchor="t" rtlCol="false" tIns="0" lIns="0" bIns="0" rIns="0">
            <a:spAutoFit/>
          </a:bodyPr>
          <a:lstStyle/>
          <a:p>
            <a:pPr algn="l">
              <a:lnSpc>
                <a:spcPts val="2812"/>
              </a:lnSpc>
            </a:pPr>
            <a:r>
              <a:rPr lang="en-US" sz="2249">
                <a:solidFill>
                  <a:srgbClr val="404155"/>
                </a:solidFill>
                <a:latin typeface="Alexandria"/>
                <a:ea typeface="Alexandria"/>
                <a:cs typeface="Alexandria"/>
                <a:sym typeface="Alexandria"/>
              </a:rPr>
              <a:t>Deep Learning</a:t>
            </a:r>
          </a:p>
        </p:txBody>
      </p:sp>
      <p:sp>
        <p:nvSpPr>
          <p:cNvPr name="TextBox 19" id="19"/>
          <p:cNvSpPr txBox="true"/>
          <p:nvPr/>
        </p:nvSpPr>
        <p:spPr>
          <a:xfrm rot="0">
            <a:off x="2194769" y="5981700"/>
            <a:ext cx="8426649" cy="455414"/>
          </a:xfrm>
          <a:prstGeom prst="rect">
            <a:avLst/>
          </a:prstGeom>
        </p:spPr>
        <p:txBody>
          <a:bodyPr anchor="t" rtlCol="false" tIns="0" lIns="0" bIns="0" rIns="0">
            <a:spAutoFit/>
          </a:bodyPr>
          <a:lstStyle/>
          <a:p>
            <a:pPr algn="l">
              <a:lnSpc>
                <a:spcPts val="2875"/>
              </a:lnSpc>
            </a:pPr>
            <a:r>
              <a:rPr lang="en-US" sz="1812">
                <a:solidFill>
                  <a:srgbClr val="404155"/>
                </a:solidFill>
                <a:latin typeface="Arimo"/>
                <a:ea typeface="Arimo"/>
                <a:cs typeface="Arimo"/>
                <a:sym typeface="Arimo"/>
              </a:rPr>
              <a:t>Advanced ML using neural networks to process complex patterns.</a:t>
            </a:r>
          </a:p>
        </p:txBody>
      </p:sp>
      <p:grpSp>
        <p:nvGrpSpPr>
          <p:cNvPr name="Group 20" id="20"/>
          <p:cNvGrpSpPr>
            <a:grpSpLocks noChangeAspect="true"/>
          </p:cNvGrpSpPr>
          <p:nvPr/>
        </p:nvGrpSpPr>
        <p:grpSpPr>
          <a:xfrm rot="0">
            <a:off x="808584" y="6723161"/>
            <a:ext cx="1155204" cy="1386334"/>
            <a:chOff x="0" y="0"/>
            <a:chExt cx="1540272" cy="1848445"/>
          </a:xfrm>
        </p:grpSpPr>
        <p:sp>
          <p:nvSpPr>
            <p:cNvPr name="Freeform 21" id="21" descr="preencoded.png"/>
            <p:cNvSpPr/>
            <p:nvPr/>
          </p:nvSpPr>
          <p:spPr>
            <a:xfrm flipH="false" flipV="false" rot="0">
              <a:off x="0" y="0"/>
              <a:ext cx="1540256" cy="1848485"/>
            </a:xfrm>
            <a:custGeom>
              <a:avLst/>
              <a:gdLst/>
              <a:ahLst/>
              <a:cxnLst/>
              <a:rect r="r" b="b" t="t" l="l"/>
              <a:pathLst>
                <a:path h="1848485" w="1540256">
                  <a:moveTo>
                    <a:pt x="0" y="0"/>
                  </a:moveTo>
                  <a:lnTo>
                    <a:pt x="1540256" y="0"/>
                  </a:lnTo>
                  <a:lnTo>
                    <a:pt x="1540256" y="1848485"/>
                  </a:lnTo>
                  <a:lnTo>
                    <a:pt x="0" y="1848485"/>
                  </a:lnTo>
                  <a:lnTo>
                    <a:pt x="0" y="0"/>
                  </a:lnTo>
                  <a:close/>
                </a:path>
              </a:pathLst>
            </a:custGeom>
            <a:blipFill>
              <a:blip r:embed="rId8"/>
              <a:stretch>
                <a:fillRect l="0" t="-272" r="-1" b="-270"/>
              </a:stretch>
            </a:blipFill>
          </p:spPr>
        </p:sp>
      </p:grpSp>
      <p:sp>
        <p:nvSpPr>
          <p:cNvPr name="TextBox 22" id="22"/>
          <p:cNvSpPr txBox="true"/>
          <p:nvPr/>
        </p:nvSpPr>
        <p:spPr>
          <a:xfrm rot="0">
            <a:off x="2194769" y="6935092"/>
            <a:ext cx="4178499" cy="380108"/>
          </a:xfrm>
          <a:prstGeom prst="rect">
            <a:avLst/>
          </a:prstGeom>
        </p:spPr>
        <p:txBody>
          <a:bodyPr anchor="t" rtlCol="false" tIns="0" lIns="0" bIns="0" rIns="0">
            <a:spAutoFit/>
          </a:bodyPr>
          <a:lstStyle/>
          <a:p>
            <a:pPr algn="l">
              <a:lnSpc>
                <a:spcPts val="2812"/>
              </a:lnSpc>
            </a:pPr>
            <a:r>
              <a:rPr lang="en-US" sz="2249">
                <a:solidFill>
                  <a:srgbClr val="404155"/>
                </a:solidFill>
                <a:latin typeface="Alexandria"/>
                <a:ea typeface="Alexandria"/>
                <a:cs typeface="Alexandria"/>
                <a:sym typeface="Alexandria"/>
              </a:rPr>
              <a:t>Natural Language Processing</a:t>
            </a:r>
          </a:p>
        </p:txBody>
      </p:sp>
      <p:sp>
        <p:nvSpPr>
          <p:cNvPr name="TextBox 23" id="23"/>
          <p:cNvSpPr txBox="true"/>
          <p:nvPr/>
        </p:nvSpPr>
        <p:spPr>
          <a:xfrm rot="0">
            <a:off x="2194769" y="7368034"/>
            <a:ext cx="8426649" cy="455414"/>
          </a:xfrm>
          <a:prstGeom prst="rect">
            <a:avLst/>
          </a:prstGeom>
        </p:spPr>
        <p:txBody>
          <a:bodyPr anchor="t" rtlCol="false" tIns="0" lIns="0" bIns="0" rIns="0">
            <a:spAutoFit/>
          </a:bodyPr>
          <a:lstStyle/>
          <a:p>
            <a:pPr algn="l">
              <a:lnSpc>
                <a:spcPts val="2875"/>
              </a:lnSpc>
            </a:pPr>
            <a:r>
              <a:rPr lang="en-US" sz="1812">
                <a:solidFill>
                  <a:srgbClr val="404155"/>
                </a:solidFill>
                <a:latin typeface="Arimo"/>
                <a:ea typeface="Arimo"/>
                <a:cs typeface="Arimo"/>
                <a:sym typeface="Arimo"/>
              </a:rPr>
              <a:t>Enabling machines to understand and generate human language.</a:t>
            </a:r>
          </a:p>
        </p:txBody>
      </p:sp>
      <p:grpSp>
        <p:nvGrpSpPr>
          <p:cNvPr name="Group 24" id="24"/>
          <p:cNvGrpSpPr>
            <a:grpSpLocks noChangeAspect="true"/>
          </p:cNvGrpSpPr>
          <p:nvPr/>
        </p:nvGrpSpPr>
        <p:grpSpPr>
          <a:xfrm rot="0">
            <a:off x="808584" y="8109496"/>
            <a:ext cx="1155204" cy="1386334"/>
            <a:chOff x="0" y="0"/>
            <a:chExt cx="1540272" cy="1848445"/>
          </a:xfrm>
        </p:grpSpPr>
        <p:sp>
          <p:nvSpPr>
            <p:cNvPr name="Freeform 25" id="25" descr="preencoded.png"/>
            <p:cNvSpPr/>
            <p:nvPr/>
          </p:nvSpPr>
          <p:spPr>
            <a:xfrm flipH="false" flipV="false" rot="0">
              <a:off x="0" y="0"/>
              <a:ext cx="1540256" cy="1848485"/>
            </a:xfrm>
            <a:custGeom>
              <a:avLst/>
              <a:gdLst/>
              <a:ahLst/>
              <a:cxnLst/>
              <a:rect r="r" b="b" t="t" l="l"/>
              <a:pathLst>
                <a:path h="1848485" w="1540256">
                  <a:moveTo>
                    <a:pt x="0" y="0"/>
                  </a:moveTo>
                  <a:lnTo>
                    <a:pt x="1540256" y="0"/>
                  </a:lnTo>
                  <a:lnTo>
                    <a:pt x="1540256" y="1848485"/>
                  </a:lnTo>
                  <a:lnTo>
                    <a:pt x="0" y="1848485"/>
                  </a:lnTo>
                  <a:lnTo>
                    <a:pt x="0" y="0"/>
                  </a:lnTo>
                  <a:close/>
                </a:path>
              </a:pathLst>
            </a:custGeom>
            <a:blipFill>
              <a:blip r:embed="rId9"/>
              <a:stretch>
                <a:fillRect l="0" t="-272" r="-1" b="-270"/>
              </a:stretch>
            </a:blipFill>
          </p:spPr>
        </p:sp>
      </p:grpSp>
      <p:sp>
        <p:nvSpPr>
          <p:cNvPr name="TextBox 26" id="26"/>
          <p:cNvSpPr txBox="true"/>
          <p:nvPr/>
        </p:nvSpPr>
        <p:spPr>
          <a:xfrm rot="0">
            <a:off x="2194769" y="8321428"/>
            <a:ext cx="2888159" cy="380108"/>
          </a:xfrm>
          <a:prstGeom prst="rect">
            <a:avLst/>
          </a:prstGeom>
        </p:spPr>
        <p:txBody>
          <a:bodyPr anchor="t" rtlCol="false" tIns="0" lIns="0" bIns="0" rIns="0">
            <a:spAutoFit/>
          </a:bodyPr>
          <a:lstStyle/>
          <a:p>
            <a:pPr algn="l">
              <a:lnSpc>
                <a:spcPts val="2812"/>
              </a:lnSpc>
            </a:pPr>
            <a:r>
              <a:rPr lang="en-US" sz="2249">
                <a:solidFill>
                  <a:srgbClr val="404155"/>
                </a:solidFill>
                <a:latin typeface="Alexandria"/>
                <a:ea typeface="Alexandria"/>
                <a:cs typeface="Alexandria"/>
                <a:sym typeface="Alexandria"/>
              </a:rPr>
              <a:t>Computer Vision</a:t>
            </a:r>
          </a:p>
        </p:txBody>
      </p:sp>
      <p:sp>
        <p:nvSpPr>
          <p:cNvPr name="TextBox 27" id="27"/>
          <p:cNvSpPr txBox="true"/>
          <p:nvPr/>
        </p:nvSpPr>
        <p:spPr>
          <a:xfrm rot="0">
            <a:off x="2194769" y="8754367"/>
            <a:ext cx="8426649" cy="455414"/>
          </a:xfrm>
          <a:prstGeom prst="rect">
            <a:avLst/>
          </a:prstGeom>
        </p:spPr>
        <p:txBody>
          <a:bodyPr anchor="t" rtlCol="false" tIns="0" lIns="0" bIns="0" rIns="0">
            <a:spAutoFit/>
          </a:bodyPr>
          <a:lstStyle/>
          <a:p>
            <a:pPr algn="l">
              <a:lnSpc>
                <a:spcPts val="2875"/>
              </a:lnSpc>
            </a:pPr>
            <a:r>
              <a:rPr lang="en-US" sz="1812">
                <a:solidFill>
                  <a:srgbClr val="404155"/>
                </a:solidFill>
                <a:latin typeface="Arimo"/>
                <a:ea typeface="Arimo"/>
                <a:cs typeface="Arimo"/>
                <a:sym typeface="Arimo"/>
              </a:rPr>
              <a:t>Allowing computers to 'see' and interpret visual information.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761685" y="838944"/>
            <a:ext cx="9622631" cy="1632942"/>
          </a:xfrm>
          <a:prstGeom prst="rect">
            <a:avLst/>
          </a:prstGeom>
        </p:spPr>
        <p:txBody>
          <a:bodyPr anchor="t" rtlCol="false" tIns="0" lIns="0" bIns="0" rIns="0">
            <a:spAutoFit/>
          </a:bodyPr>
          <a:lstStyle/>
          <a:p>
            <a:pPr algn="l">
              <a:lnSpc>
                <a:spcPts val="6312"/>
              </a:lnSpc>
            </a:pPr>
            <a:r>
              <a:rPr lang="en-US" sz="5062">
                <a:solidFill>
                  <a:srgbClr val="1B1B27"/>
                </a:solidFill>
                <a:latin typeface="Alexandria"/>
                <a:ea typeface="Alexandria"/>
                <a:cs typeface="Alexandria"/>
                <a:sym typeface="Alexandria"/>
              </a:rPr>
              <a:t>The Synergy: AI Enhancing IoT</a:t>
            </a:r>
          </a:p>
        </p:txBody>
      </p:sp>
      <p:sp>
        <p:nvSpPr>
          <p:cNvPr name="TextBox 9" id="9"/>
          <p:cNvSpPr txBox="true"/>
          <p:nvPr/>
        </p:nvSpPr>
        <p:spPr>
          <a:xfrm rot="0">
            <a:off x="7761685" y="2773412"/>
            <a:ext cx="9622631" cy="1325166"/>
          </a:xfrm>
          <a:prstGeom prst="rect">
            <a:avLst/>
          </a:prstGeom>
        </p:spPr>
        <p:txBody>
          <a:bodyPr anchor="t" rtlCol="false" tIns="0" lIns="0" bIns="0" rIns="0">
            <a:spAutoFit/>
          </a:bodyPr>
          <a:lstStyle/>
          <a:p>
            <a:pPr algn="l">
              <a:lnSpc>
                <a:spcPts val="3250"/>
              </a:lnSpc>
            </a:pPr>
            <a:r>
              <a:rPr lang="en-US" sz="2000">
                <a:solidFill>
                  <a:srgbClr val="404155"/>
                </a:solidFill>
                <a:latin typeface="Arimo"/>
                <a:ea typeface="Arimo"/>
                <a:cs typeface="Arimo"/>
                <a:sym typeface="Arimo"/>
              </a:rPr>
              <a:t>The true power of IoT is unleashed when combined with AI. AI provides the intelligence to analyse the massive datasets generated by IoT devices, turning raw information into actionable insights and automating responses.</a:t>
            </a:r>
          </a:p>
        </p:txBody>
      </p:sp>
      <p:grpSp>
        <p:nvGrpSpPr>
          <p:cNvPr name="Group 10" id="10"/>
          <p:cNvGrpSpPr/>
          <p:nvPr/>
        </p:nvGrpSpPr>
        <p:grpSpPr>
          <a:xfrm rot="0">
            <a:off x="7756923" y="4384179"/>
            <a:ext cx="590401" cy="590401"/>
            <a:chOff x="0" y="0"/>
            <a:chExt cx="787202" cy="787202"/>
          </a:xfrm>
        </p:grpSpPr>
        <p:sp>
          <p:nvSpPr>
            <p:cNvPr name="Freeform 11" id="11"/>
            <p:cNvSpPr/>
            <p:nvPr/>
          </p:nvSpPr>
          <p:spPr>
            <a:xfrm flipH="false" flipV="false" rot="0">
              <a:off x="6350" y="6350"/>
              <a:ext cx="774573" cy="774573"/>
            </a:xfrm>
            <a:custGeom>
              <a:avLst/>
              <a:gdLst/>
              <a:ahLst/>
              <a:cxnLst/>
              <a:rect r="r" b="b" t="t" l="l"/>
              <a:pathLst>
                <a:path h="774573" w="774573">
                  <a:moveTo>
                    <a:pt x="0" y="144653"/>
                  </a:moveTo>
                  <a:cubicBezTo>
                    <a:pt x="0" y="64770"/>
                    <a:pt x="64770" y="0"/>
                    <a:pt x="144653" y="0"/>
                  </a:cubicBezTo>
                  <a:lnTo>
                    <a:pt x="629920" y="0"/>
                  </a:lnTo>
                  <a:cubicBezTo>
                    <a:pt x="709803" y="0"/>
                    <a:pt x="774573" y="64770"/>
                    <a:pt x="774573" y="144653"/>
                  </a:cubicBezTo>
                  <a:lnTo>
                    <a:pt x="774573" y="629920"/>
                  </a:lnTo>
                  <a:cubicBezTo>
                    <a:pt x="774573" y="709803"/>
                    <a:pt x="709803" y="774573"/>
                    <a:pt x="629920" y="774573"/>
                  </a:cubicBezTo>
                  <a:lnTo>
                    <a:pt x="144653" y="774573"/>
                  </a:lnTo>
                  <a:cubicBezTo>
                    <a:pt x="64770" y="774446"/>
                    <a:pt x="0" y="709803"/>
                    <a:pt x="0" y="629920"/>
                  </a:cubicBezTo>
                  <a:close/>
                </a:path>
              </a:pathLst>
            </a:custGeom>
            <a:solidFill>
              <a:srgbClr val="D2DDF9"/>
            </a:solidFill>
            <a:ln w="12700">
              <a:solidFill>
                <a:srgbClr val="000000"/>
              </a:solidFill>
            </a:ln>
          </p:spPr>
        </p:sp>
        <p:sp>
          <p:nvSpPr>
            <p:cNvPr name="Freeform 12" id="12"/>
            <p:cNvSpPr/>
            <p:nvPr/>
          </p:nvSpPr>
          <p:spPr>
            <a:xfrm flipH="false" flipV="false" rot="0">
              <a:off x="0" y="0"/>
              <a:ext cx="787273" cy="787273"/>
            </a:xfrm>
            <a:custGeom>
              <a:avLst/>
              <a:gdLst/>
              <a:ahLst/>
              <a:cxnLst/>
              <a:rect r="r" b="b" t="t" l="l"/>
              <a:pathLst>
                <a:path h="787273" w="787273">
                  <a:moveTo>
                    <a:pt x="0" y="151003"/>
                  </a:moveTo>
                  <a:cubicBezTo>
                    <a:pt x="0" y="67564"/>
                    <a:pt x="67564" y="0"/>
                    <a:pt x="151003" y="0"/>
                  </a:cubicBezTo>
                  <a:lnTo>
                    <a:pt x="636270" y="0"/>
                  </a:lnTo>
                  <a:lnTo>
                    <a:pt x="636270" y="6350"/>
                  </a:lnTo>
                  <a:lnTo>
                    <a:pt x="636270" y="0"/>
                  </a:lnTo>
                  <a:cubicBezTo>
                    <a:pt x="719582" y="0"/>
                    <a:pt x="787273" y="67564"/>
                    <a:pt x="787273" y="151003"/>
                  </a:cubicBezTo>
                  <a:lnTo>
                    <a:pt x="780923" y="151003"/>
                  </a:lnTo>
                  <a:lnTo>
                    <a:pt x="787273" y="151003"/>
                  </a:lnTo>
                  <a:lnTo>
                    <a:pt x="787273" y="636270"/>
                  </a:lnTo>
                  <a:lnTo>
                    <a:pt x="780923" y="636270"/>
                  </a:lnTo>
                  <a:lnTo>
                    <a:pt x="787273" y="636270"/>
                  </a:lnTo>
                  <a:cubicBezTo>
                    <a:pt x="787273" y="719582"/>
                    <a:pt x="719709" y="787273"/>
                    <a:pt x="636270" y="787273"/>
                  </a:cubicBezTo>
                  <a:lnTo>
                    <a:pt x="636270" y="780923"/>
                  </a:lnTo>
                  <a:lnTo>
                    <a:pt x="636270" y="787273"/>
                  </a:lnTo>
                  <a:lnTo>
                    <a:pt x="151003" y="787273"/>
                  </a:lnTo>
                  <a:lnTo>
                    <a:pt x="151003" y="780923"/>
                  </a:lnTo>
                  <a:lnTo>
                    <a:pt x="151003" y="787273"/>
                  </a:lnTo>
                  <a:cubicBezTo>
                    <a:pt x="67564" y="787146"/>
                    <a:pt x="0" y="719582"/>
                    <a:pt x="0" y="636270"/>
                  </a:cubicBezTo>
                  <a:lnTo>
                    <a:pt x="0" y="151003"/>
                  </a:lnTo>
                  <a:lnTo>
                    <a:pt x="6350" y="151003"/>
                  </a:lnTo>
                  <a:lnTo>
                    <a:pt x="0" y="151003"/>
                  </a:lnTo>
                  <a:moveTo>
                    <a:pt x="12700" y="151003"/>
                  </a:moveTo>
                  <a:lnTo>
                    <a:pt x="12700" y="636270"/>
                  </a:lnTo>
                  <a:lnTo>
                    <a:pt x="6350" y="636270"/>
                  </a:lnTo>
                  <a:lnTo>
                    <a:pt x="12700" y="636270"/>
                  </a:lnTo>
                  <a:cubicBezTo>
                    <a:pt x="12700" y="712597"/>
                    <a:pt x="74549" y="774573"/>
                    <a:pt x="151003" y="774573"/>
                  </a:cubicBezTo>
                  <a:lnTo>
                    <a:pt x="636270" y="774573"/>
                  </a:lnTo>
                  <a:cubicBezTo>
                    <a:pt x="712597" y="774573"/>
                    <a:pt x="774573" y="712724"/>
                    <a:pt x="774573" y="636270"/>
                  </a:cubicBezTo>
                  <a:lnTo>
                    <a:pt x="774573" y="151003"/>
                  </a:lnTo>
                  <a:cubicBezTo>
                    <a:pt x="774446" y="74549"/>
                    <a:pt x="712597" y="12700"/>
                    <a:pt x="636270" y="12700"/>
                  </a:cubicBezTo>
                  <a:lnTo>
                    <a:pt x="151003" y="12700"/>
                  </a:lnTo>
                  <a:lnTo>
                    <a:pt x="151003" y="6350"/>
                  </a:lnTo>
                  <a:lnTo>
                    <a:pt x="151003" y="12700"/>
                  </a:lnTo>
                  <a:cubicBezTo>
                    <a:pt x="74549" y="12700"/>
                    <a:pt x="12700" y="74549"/>
                    <a:pt x="12700" y="151003"/>
                  </a:cubicBezTo>
                  <a:close/>
                </a:path>
              </a:pathLst>
            </a:custGeom>
            <a:solidFill>
              <a:srgbClr val="B8C3DF"/>
            </a:solidFill>
            <a:ln w="12700">
              <a:solidFill>
                <a:srgbClr val="000000"/>
              </a:solidFill>
            </a:ln>
          </p:spPr>
        </p:sp>
      </p:grpSp>
      <p:sp>
        <p:nvSpPr>
          <p:cNvPr name="Freeform 13" id="13" descr="preencoded.png"/>
          <p:cNvSpPr/>
          <p:nvPr/>
        </p:nvSpPr>
        <p:spPr>
          <a:xfrm flipH="false" flipV="false" rot="0">
            <a:off x="7858422" y="4485605"/>
            <a:ext cx="387251" cy="387251"/>
          </a:xfrm>
          <a:custGeom>
            <a:avLst/>
            <a:gdLst/>
            <a:ahLst/>
            <a:cxnLst/>
            <a:rect r="r" b="b" t="t" l="l"/>
            <a:pathLst>
              <a:path h="387251" w="387251">
                <a:moveTo>
                  <a:pt x="0" y="0"/>
                </a:moveTo>
                <a:lnTo>
                  <a:pt x="387252" y="0"/>
                </a:lnTo>
                <a:lnTo>
                  <a:pt x="387252" y="387251"/>
                </a:lnTo>
                <a:lnTo>
                  <a:pt x="0" y="387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8600778" y="4468117"/>
            <a:ext cx="3227635" cy="412997"/>
          </a:xfrm>
          <a:prstGeom prst="rect">
            <a:avLst/>
          </a:prstGeom>
        </p:spPr>
        <p:txBody>
          <a:bodyPr anchor="t" rtlCol="false" tIns="0" lIns="0" bIns="0" rIns="0">
            <a:spAutoFit/>
          </a:bodyPr>
          <a:lstStyle/>
          <a:p>
            <a:pPr algn="l">
              <a:lnSpc>
                <a:spcPts val="3124"/>
              </a:lnSpc>
            </a:pPr>
            <a:r>
              <a:rPr lang="en-US" sz="2499">
                <a:solidFill>
                  <a:srgbClr val="404155"/>
                </a:solidFill>
                <a:latin typeface="Alexandria"/>
                <a:ea typeface="Alexandria"/>
                <a:cs typeface="Alexandria"/>
                <a:sym typeface="Alexandria"/>
              </a:rPr>
              <a:t>Data to Insights</a:t>
            </a:r>
          </a:p>
        </p:txBody>
      </p:sp>
      <p:sp>
        <p:nvSpPr>
          <p:cNvPr name="TextBox 15" id="15"/>
          <p:cNvSpPr txBox="true"/>
          <p:nvPr/>
        </p:nvSpPr>
        <p:spPr>
          <a:xfrm rot="0">
            <a:off x="8600778" y="4950321"/>
            <a:ext cx="8783539" cy="912019"/>
          </a:xfrm>
          <a:prstGeom prst="rect">
            <a:avLst/>
          </a:prstGeom>
        </p:spPr>
        <p:txBody>
          <a:bodyPr anchor="t" rtlCol="false" tIns="0" lIns="0" bIns="0" rIns="0">
            <a:spAutoFit/>
          </a:bodyPr>
          <a:lstStyle/>
          <a:p>
            <a:pPr algn="l">
              <a:lnSpc>
                <a:spcPts val="3250"/>
              </a:lnSpc>
            </a:pPr>
            <a:r>
              <a:rPr lang="en-US" sz="2000">
                <a:solidFill>
                  <a:srgbClr val="404155"/>
                </a:solidFill>
                <a:latin typeface="Arimo"/>
                <a:ea typeface="Arimo"/>
                <a:cs typeface="Arimo"/>
                <a:sym typeface="Arimo"/>
              </a:rPr>
              <a:t>AI processes IoT data to uncover hidden patterns and valuable insights.</a:t>
            </a:r>
          </a:p>
        </p:txBody>
      </p:sp>
      <p:grpSp>
        <p:nvGrpSpPr>
          <p:cNvPr name="Group 16" id="16"/>
          <p:cNvGrpSpPr/>
          <p:nvPr/>
        </p:nvGrpSpPr>
        <p:grpSpPr>
          <a:xfrm rot="0">
            <a:off x="7756923" y="6374011"/>
            <a:ext cx="590401" cy="590401"/>
            <a:chOff x="0" y="0"/>
            <a:chExt cx="787202" cy="787202"/>
          </a:xfrm>
        </p:grpSpPr>
        <p:sp>
          <p:nvSpPr>
            <p:cNvPr name="Freeform 17" id="17"/>
            <p:cNvSpPr/>
            <p:nvPr/>
          </p:nvSpPr>
          <p:spPr>
            <a:xfrm flipH="false" flipV="false" rot="0">
              <a:off x="6350" y="6350"/>
              <a:ext cx="774573" cy="774573"/>
            </a:xfrm>
            <a:custGeom>
              <a:avLst/>
              <a:gdLst/>
              <a:ahLst/>
              <a:cxnLst/>
              <a:rect r="r" b="b" t="t" l="l"/>
              <a:pathLst>
                <a:path h="774573" w="774573">
                  <a:moveTo>
                    <a:pt x="0" y="144653"/>
                  </a:moveTo>
                  <a:cubicBezTo>
                    <a:pt x="0" y="64770"/>
                    <a:pt x="64770" y="0"/>
                    <a:pt x="144653" y="0"/>
                  </a:cubicBezTo>
                  <a:lnTo>
                    <a:pt x="629920" y="0"/>
                  </a:lnTo>
                  <a:cubicBezTo>
                    <a:pt x="709803" y="0"/>
                    <a:pt x="774573" y="64770"/>
                    <a:pt x="774573" y="144653"/>
                  </a:cubicBezTo>
                  <a:lnTo>
                    <a:pt x="774573" y="629920"/>
                  </a:lnTo>
                  <a:cubicBezTo>
                    <a:pt x="774573" y="709803"/>
                    <a:pt x="709803" y="774573"/>
                    <a:pt x="629920" y="774573"/>
                  </a:cubicBezTo>
                  <a:lnTo>
                    <a:pt x="144653" y="774573"/>
                  </a:lnTo>
                  <a:cubicBezTo>
                    <a:pt x="64770" y="774446"/>
                    <a:pt x="0" y="709803"/>
                    <a:pt x="0" y="629920"/>
                  </a:cubicBezTo>
                  <a:close/>
                </a:path>
              </a:pathLst>
            </a:custGeom>
            <a:solidFill>
              <a:srgbClr val="D2DDF9"/>
            </a:solidFill>
            <a:ln w="12700">
              <a:solidFill>
                <a:srgbClr val="000000"/>
              </a:solidFill>
            </a:ln>
          </p:spPr>
        </p:sp>
        <p:sp>
          <p:nvSpPr>
            <p:cNvPr name="Freeform 18" id="18"/>
            <p:cNvSpPr/>
            <p:nvPr/>
          </p:nvSpPr>
          <p:spPr>
            <a:xfrm flipH="false" flipV="false" rot="0">
              <a:off x="0" y="0"/>
              <a:ext cx="787273" cy="787273"/>
            </a:xfrm>
            <a:custGeom>
              <a:avLst/>
              <a:gdLst/>
              <a:ahLst/>
              <a:cxnLst/>
              <a:rect r="r" b="b" t="t" l="l"/>
              <a:pathLst>
                <a:path h="787273" w="787273">
                  <a:moveTo>
                    <a:pt x="0" y="151003"/>
                  </a:moveTo>
                  <a:cubicBezTo>
                    <a:pt x="0" y="67564"/>
                    <a:pt x="67564" y="0"/>
                    <a:pt x="151003" y="0"/>
                  </a:cubicBezTo>
                  <a:lnTo>
                    <a:pt x="636270" y="0"/>
                  </a:lnTo>
                  <a:lnTo>
                    <a:pt x="636270" y="6350"/>
                  </a:lnTo>
                  <a:lnTo>
                    <a:pt x="636270" y="0"/>
                  </a:lnTo>
                  <a:cubicBezTo>
                    <a:pt x="719582" y="0"/>
                    <a:pt x="787273" y="67564"/>
                    <a:pt x="787273" y="151003"/>
                  </a:cubicBezTo>
                  <a:lnTo>
                    <a:pt x="780923" y="151003"/>
                  </a:lnTo>
                  <a:lnTo>
                    <a:pt x="787273" y="151003"/>
                  </a:lnTo>
                  <a:lnTo>
                    <a:pt x="787273" y="636270"/>
                  </a:lnTo>
                  <a:lnTo>
                    <a:pt x="780923" y="636270"/>
                  </a:lnTo>
                  <a:lnTo>
                    <a:pt x="787273" y="636270"/>
                  </a:lnTo>
                  <a:cubicBezTo>
                    <a:pt x="787273" y="719582"/>
                    <a:pt x="719709" y="787273"/>
                    <a:pt x="636270" y="787273"/>
                  </a:cubicBezTo>
                  <a:lnTo>
                    <a:pt x="636270" y="780923"/>
                  </a:lnTo>
                  <a:lnTo>
                    <a:pt x="636270" y="787273"/>
                  </a:lnTo>
                  <a:lnTo>
                    <a:pt x="151003" y="787273"/>
                  </a:lnTo>
                  <a:lnTo>
                    <a:pt x="151003" y="780923"/>
                  </a:lnTo>
                  <a:lnTo>
                    <a:pt x="151003" y="787273"/>
                  </a:lnTo>
                  <a:cubicBezTo>
                    <a:pt x="67564" y="787146"/>
                    <a:pt x="0" y="719582"/>
                    <a:pt x="0" y="636270"/>
                  </a:cubicBezTo>
                  <a:lnTo>
                    <a:pt x="0" y="151003"/>
                  </a:lnTo>
                  <a:lnTo>
                    <a:pt x="6350" y="151003"/>
                  </a:lnTo>
                  <a:lnTo>
                    <a:pt x="0" y="151003"/>
                  </a:lnTo>
                  <a:moveTo>
                    <a:pt x="12700" y="151003"/>
                  </a:moveTo>
                  <a:lnTo>
                    <a:pt x="12700" y="636270"/>
                  </a:lnTo>
                  <a:lnTo>
                    <a:pt x="6350" y="636270"/>
                  </a:lnTo>
                  <a:lnTo>
                    <a:pt x="12700" y="636270"/>
                  </a:lnTo>
                  <a:cubicBezTo>
                    <a:pt x="12700" y="712597"/>
                    <a:pt x="74549" y="774573"/>
                    <a:pt x="151003" y="774573"/>
                  </a:cubicBezTo>
                  <a:lnTo>
                    <a:pt x="636270" y="774573"/>
                  </a:lnTo>
                  <a:cubicBezTo>
                    <a:pt x="712597" y="774573"/>
                    <a:pt x="774573" y="712724"/>
                    <a:pt x="774573" y="636270"/>
                  </a:cubicBezTo>
                  <a:lnTo>
                    <a:pt x="774573" y="151003"/>
                  </a:lnTo>
                  <a:cubicBezTo>
                    <a:pt x="774446" y="74549"/>
                    <a:pt x="712597" y="12700"/>
                    <a:pt x="636270" y="12700"/>
                  </a:cubicBezTo>
                  <a:lnTo>
                    <a:pt x="151003" y="12700"/>
                  </a:lnTo>
                  <a:lnTo>
                    <a:pt x="151003" y="6350"/>
                  </a:lnTo>
                  <a:lnTo>
                    <a:pt x="151003" y="12700"/>
                  </a:lnTo>
                  <a:cubicBezTo>
                    <a:pt x="74549" y="12700"/>
                    <a:pt x="12700" y="74549"/>
                    <a:pt x="12700" y="151003"/>
                  </a:cubicBezTo>
                  <a:close/>
                </a:path>
              </a:pathLst>
            </a:custGeom>
            <a:solidFill>
              <a:srgbClr val="B8C3DF"/>
            </a:solidFill>
            <a:ln w="12700">
              <a:solidFill>
                <a:srgbClr val="000000"/>
              </a:solidFill>
            </a:ln>
          </p:spPr>
        </p:sp>
      </p:grpSp>
      <p:sp>
        <p:nvSpPr>
          <p:cNvPr name="Freeform 19" id="19" descr="preencoded.png"/>
          <p:cNvSpPr/>
          <p:nvPr/>
        </p:nvSpPr>
        <p:spPr>
          <a:xfrm flipH="false" flipV="false" rot="0">
            <a:off x="7858422" y="6475437"/>
            <a:ext cx="387251" cy="387251"/>
          </a:xfrm>
          <a:custGeom>
            <a:avLst/>
            <a:gdLst/>
            <a:ahLst/>
            <a:cxnLst/>
            <a:rect r="r" b="b" t="t" l="l"/>
            <a:pathLst>
              <a:path h="387251" w="387251">
                <a:moveTo>
                  <a:pt x="0" y="0"/>
                </a:moveTo>
                <a:lnTo>
                  <a:pt x="387252" y="0"/>
                </a:lnTo>
                <a:lnTo>
                  <a:pt x="387252" y="387252"/>
                </a:lnTo>
                <a:lnTo>
                  <a:pt x="0" y="3872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8600778" y="6457950"/>
            <a:ext cx="3700909" cy="412997"/>
          </a:xfrm>
          <a:prstGeom prst="rect">
            <a:avLst/>
          </a:prstGeom>
        </p:spPr>
        <p:txBody>
          <a:bodyPr anchor="t" rtlCol="false" tIns="0" lIns="0" bIns="0" rIns="0">
            <a:spAutoFit/>
          </a:bodyPr>
          <a:lstStyle/>
          <a:p>
            <a:pPr algn="l">
              <a:lnSpc>
                <a:spcPts val="3124"/>
              </a:lnSpc>
            </a:pPr>
            <a:r>
              <a:rPr lang="en-US" sz="2499">
                <a:solidFill>
                  <a:srgbClr val="404155"/>
                </a:solidFill>
                <a:latin typeface="Alexandria"/>
                <a:ea typeface="Alexandria"/>
                <a:cs typeface="Alexandria"/>
                <a:sym typeface="Alexandria"/>
              </a:rPr>
              <a:t>Insights to Automation</a:t>
            </a:r>
          </a:p>
        </p:txBody>
      </p:sp>
      <p:sp>
        <p:nvSpPr>
          <p:cNvPr name="TextBox 21" id="21"/>
          <p:cNvSpPr txBox="true"/>
          <p:nvPr/>
        </p:nvSpPr>
        <p:spPr>
          <a:xfrm rot="0">
            <a:off x="8600778" y="6940154"/>
            <a:ext cx="8783539" cy="498871"/>
          </a:xfrm>
          <a:prstGeom prst="rect">
            <a:avLst/>
          </a:prstGeom>
        </p:spPr>
        <p:txBody>
          <a:bodyPr anchor="t" rtlCol="false" tIns="0" lIns="0" bIns="0" rIns="0">
            <a:spAutoFit/>
          </a:bodyPr>
          <a:lstStyle/>
          <a:p>
            <a:pPr algn="l">
              <a:lnSpc>
                <a:spcPts val="3250"/>
              </a:lnSpc>
            </a:pPr>
            <a:r>
              <a:rPr lang="en-US" sz="2000">
                <a:solidFill>
                  <a:srgbClr val="404155"/>
                </a:solidFill>
                <a:latin typeface="Arimo"/>
                <a:ea typeface="Arimo"/>
                <a:cs typeface="Arimo"/>
                <a:sym typeface="Arimo"/>
              </a:rPr>
              <a:t>Automated actions and decision-making based on these insights.</a:t>
            </a:r>
          </a:p>
        </p:txBody>
      </p:sp>
      <p:grpSp>
        <p:nvGrpSpPr>
          <p:cNvPr name="Group 22" id="22"/>
          <p:cNvGrpSpPr/>
          <p:nvPr/>
        </p:nvGrpSpPr>
        <p:grpSpPr>
          <a:xfrm rot="0">
            <a:off x="7756923" y="7950696"/>
            <a:ext cx="590401" cy="590401"/>
            <a:chOff x="0" y="0"/>
            <a:chExt cx="787202" cy="787202"/>
          </a:xfrm>
        </p:grpSpPr>
        <p:sp>
          <p:nvSpPr>
            <p:cNvPr name="Freeform 23" id="23"/>
            <p:cNvSpPr/>
            <p:nvPr/>
          </p:nvSpPr>
          <p:spPr>
            <a:xfrm flipH="false" flipV="false" rot="0">
              <a:off x="6350" y="6350"/>
              <a:ext cx="774573" cy="774573"/>
            </a:xfrm>
            <a:custGeom>
              <a:avLst/>
              <a:gdLst/>
              <a:ahLst/>
              <a:cxnLst/>
              <a:rect r="r" b="b" t="t" l="l"/>
              <a:pathLst>
                <a:path h="774573" w="774573">
                  <a:moveTo>
                    <a:pt x="0" y="144653"/>
                  </a:moveTo>
                  <a:cubicBezTo>
                    <a:pt x="0" y="64770"/>
                    <a:pt x="64770" y="0"/>
                    <a:pt x="144653" y="0"/>
                  </a:cubicBezTo>
                  <a:lnTo>
                    <a:pt x="629920" y="0"/>
                  </a:lnTo>
                  <a:cubicBezTo>
                    <a:pt x="709803" y="0"/>
                    <a:pt x="774573" y="64770"/>
                    <a:pt x="774573" y="144653"/>
                  </a:cubicBezTo>
                  <a:lnTo>
                    <a:pt x="774573" y="629920"/>
                  </a:lnTo>
                  <a:cubicBezTo>
                    <a:pt x="774573" y="709803"/>
                    <a:pt x="709803" y="774573"/>
                    <a:pt x="629920" y="774573"/>
                  </a:cubicBezTo>
                  <a:lnTo>
                    <a:pt x="144653" y="774573"/>
                  </a:lnTo>
                  <a:cubicBezTo>
                    <a:pt x="64770" y="774446"/>
                    <a:pt x="0" y="709803"/>
                    <a:pt x="0" y="629920"/>
                  </a:cubicBezTo>
                  <a:close/>
                </a:path>
              </a:pathLst>
            </a:custGeom>
            <a:solidFill>
              <a:srgbClr val="D2DDF9"/>
            </a:solidFill>
            <a:ln w="12700">
              <a:solidFill>
                <a:srgbClr val="000000"/>
              </a:solidFill>
            </a:ln>
          </p:spPr>
        </p:sp>
        <p:sp>
          <p:nvSpPr>
            <p:cNvPr name="Freeform 24" id="24"/>
            <p:cNvSpPr/>
            <p:nvPr/>
          </p:nvSpPr>
          <p:spPr>
            <a:xfrm flipH="false" flipV="false" rot="0">
              <a:off x="0" y="0"/>
              <a:ext cx="787273" cy="787273"/>
            </a:xfrm>
            <a:custGeom>
              <a:avLst/>
              <a:gdLst/>
              <a:ahLst/>
              <a:cxnLst/>
              <a:rect r="r" b="b" t="t" l="l"/>
              <a:pathLst>
                <a:path h="787273" w="787273">
                  <a:moveTo>
                    <a:pt x="0" y="151003"/>
                  </a:moveTo>
                  <a:cubicBezTo>
                    <a:pt x="0" y="67564"/>
                    <a:pt x="67564" y="0"/>
                    <a:pt x="151003" y="0"/>
                  </a:cubicBezTo>
                  <a:lnTo>
                    <a:pt x="636270" y="0"/>
                  </a:lnTo>
                  <a:lnTo>
                    <a:pt x="636270" y="6350"/>
                  </a:lnTo>
                  <a:lnTo>
                    <a:pt x="636270" y="0"/>
                  </a:lnTo>
                  <a:cubicBezTo>
                    <a:pt x="719582" y="0"/>
                    <a:pt x="787273" y="67564"/>
                    <a:pt x="787273" y="151003"/>
                  </a:cubicBezTo>
                  <a:lnTo>
                    <a:pt x="780923" y="151003"/>
                  </a:lnTo>
                  <a:lnTo>
                    <a:pt x="787273" y="151003"/>
                  </a:lnTo>
                  <a:lnTo>
                    <a:pt x="787273" y="636270"/>
                  </a:lnTo>
                  <a:lnTo>
                    <a:pt x="780923" y="636270"/>
                  </a:lnTo>
                  <a:lnTo>
                    <a:pt x="787273" y="636270"/>
                  </a:lnTo>
                  <a:cubicBezTo>
                    <a:pt x="787273" y="719582"/>
                    <a:pt x="719709" y="787273"/>
                    <a:pt x="636270" y="787273"/>
                  </a:cubicBezTo>
                  <a:lnTo>
                    <a:pt x="636270" y="780923"/>
                  </a:lnTo>
                  <a:lnTo>
                    <a:pt x="636270" y="787273"/>
                  </a:lnTo>
                  <a:lnTo>
                    <a:pt x="151003" y="787273"/>
                  </a:lnTo>
                  <a:lnTo>
                    <a:pt x="151003" y="780923"/>
                  </a:lnTo>
                  <a:lnTo>
                    <a:pt x="151003" y="787273"/>
                  </a:lnTo>
                  <a:cubicBezTo>
                    <a:pt x="67564" y="787146"/>
                    <a:pt x="0" y="719582"/>
                    <a:pt x="0" y="636270"/>
                  </a:cubicBezTo>
                  <a:lnTo>
                    <a:pt x="0" y="151003"/>
                  </a:lnTo>
                  <a:lnTo>
                    <a:pt x="6350" y="151003"/>
                  </a:lnTo>
                  <a:lnTo>
                    <a:pt x="0" y="151003"/>
                  </a:lnTo>
                  <a:moveTo>
                    <a:pt x="12700" y="151003"/>
                  </a:moveTo>
                  <a:lnTo>
                    <a:pt x="12700" y="636270"/>
                  </a:lnTo>
                  <a:lnTo>
                    <a:pt x="6350" y="636270"/>
                  </a:lnTo>
                  <a:lnTo>
                    <a:pt x="12700" y="636270"/>
                  </a:lnTo>
                  <a:cubicBezTo>
                    <a:pt x="12700" y="712597"/>
                    <a:pt x="74549" y="774573"/>
                    <a:pt x="151003" y="774573"/>
                  </a:cubicBezTo>
                  <a:lnTo>
                    <a:pt x="636270" y="774573"/>
                  </a:lnTo>
                  <a:cubicBezTo>
                    <a:pt x="712597" y="774573"/>
                    <a:pt x="774573" y="712724"/>
                    <a:pt x="774573" y="636270"/>
                  </a:cubicBezTo>
                  <a:lnTo>
                    <a:pt x="774573" y="151003"/>
                  </a:lnTo>
                  <a:cubicBezTo>
                    <a:pt x="774446" y="74549"/>
                    <a:pt x="712597" y="12700"/>
                    <a:pt x="636270" y="12700"/>
                  </a:cubicBezTo>
                  <a:lnTo>
                    <a:pt x="151003" y="12700"/>
                  </a:lnTo>
                  <a:lnTo>
                    <a:pt x="151003" y="6350"/>
                  </a:lnTo>
                  <a:lnTo>
                    <a:pt x="151003" y="12700"/>
                  </a:lnTo>
                  <a:cubicBezTo>
                    <a:pt x="74549" y="12700"/>
                    <a:pt x="12700" y="74549"/>
                    <a:pt x="12700" y="151003"/>
                  </a:cubicBezTo>
                  <a:close/>
                </a:path>
              </a:pathLst>
            </a:custGeom>
            <a:solidFill>
              <a:srgbClr val="B8C3DF"/>
            </a:solidFill>
            <a:ln w="12700">
              <a:solidFill>
                <a:srgbClr val="000000"/>
              </a:solidFill>
            </a:ln>
          </p:spPr>
        </p:sp>
      </p:grpSp>
      <p:sp>
        <p:nvSpPr>
          <p:cNvPr name="Freeform 25" id="25" descr="preencoded.png"/>
          <p:cNvSpPr/>
          <p:nvPr/>
        </p:nvSpPr>
        <p:spPr>
          <a:xfrm flipH="false" flipV="false" rot="0">
            <a:off x="7858422" y="8052122"/>
            <a:ext cx="387251" cy="387251"/>
          </a:xfrm>
          <a:custGeom>
            <a:avLst/>
            <a:gdLst/>
            <a:ahLst/>
            <a:cxnLst/>
            <a:rect r="r" b="b" t="t" l="l"/>
            <a:pathLst>
              <a:path h="387251" w="387251">
                <a:moveTo>
                  <a:pt x="0" y="0"/>
                </a:moveTo>
                <a:lnTo>
                  <a:pt x="387252" y="0"/>
                </a:lnTo>
                <a:lnTo>
                  <a:pt x="387252" y="387252"/>
                </a:lnTo>
                <a:lnTo>
                  <a:pt x="0" y="387252"/>
                </a:lnTo>
                <a:lnTo>
                  <a:pt x="0" y="0"/>
                </a:lnTo>
                <a:close/>
              </a:path>
            </a:pathLst>
          </a:custGeom>
          <a:blipFill>
            <a:blip r:embed="rId8">
              <a:extLst>
                <a:ext uri="{96DAC541-7B7A-43D3-8B79-37D633B846F1}">
                  <asvg:svgBlip xmlns:asvg="http://schemas.microsoft.com/office/drawing/2016/SVG/main" r:embed="rId9"/>
                </a:ext>
              </a:extLst>
            </a:blip>
            <a:stretch>
              <a:fillRect l="0" t="-2439" r="0" b="-2439"/>
            </a:stretch>
          </a:blipFill>
        </p:spPr>
      </p:sp>
      <p:sp>
        <p:nvSpPr>
          <p:cNvPr name="TextBox 26" id="26"/>
          <p:cNvSpPr txBox="true"/>
          <p:nvPr/>
        </p:nvSpPr>
        <p:spPr>
          <a:xfrm rot="0">
            <a:off x="8600778" y="8034635"/>
            <a:ext cx="4005857" cy="412997"/>
          </a:xfrm>
          <a:prstGeom prst="rect">
            <a:avLst/>
          </a:prstGeom>
        </p:spPr>
        <p:txBody>
          <a:bodyPr anchor="t" rtlCol="false" tIns="0" lIns="0" bIns="0" rIns="0">
            <a:spAutoFit/>
          </a:bodyPr>
          <a:lstStyle/>
          <a:p>
            <a:pPr algn="l">
              <a:lnSpc>
                <a:spcPts val="3124"/>
              </a:lnSpc>
            </a:pPr>
            <a:r>
              <a:rPr lang="en-US" sz="2499">
                <a:solidFill>
                  <a:srgbClr val="404155"/>
                </a:solidFill>
                <a:latin typeface="Alexandria"/>
                <a:ea typeface="Alexandria"/>
                <a:cs typeface="Alexandria"/>
                <a:sym typeface="Alexandria"/>
              </a:rPr>
              <a:t>Automation to Efficiency</a:t>
            </a:r>
          </a:p>
        </p:txBody>
      </p:sp>
      <p:sp>
        <p:nvSpPr>
          <p:cNvPr name="TextBox 27" id="27"/>
          <p:cNvSpPr txBox="true"/>
          <p:nvPr/>
        </p:nvSpPr>
        <p:spPr>
          <a:xfrm rot="0">
            <a:off x="8600778" y="8516839"/>
            <a:ext cx="8783539" cy="912019"/>
          </a:xfrm>
          <a:prstGeom prst="rect">
            <a:avLst/>
          </a:prstGeom>
        </p:spPr>
        <p:txBody>
          <a:bodyPr anchor="t" rtlCol="false" tIns="0" lIns="0" bIns="0" rIns="0">
            <a:spAutoFit/>
          </a:bodyPr>
          <a:lstStyle/>
          <a:p>
            <a:pPr algn="l">
              <a:lnSpc>
                <a:spcPts val="3250"/>
              </a:lnSpc>
            </a:pPr>
            <a:r>
              <a:rPr lang="en-US" sz="2000">
                <a:solidFill>
                  <a:srgbClr val="404155"/>
                </a:solidFill>
                <a:latin typeface="Arimo"/>
                <a:ea typeface="Arimo"/>
                <a:cs typeface="Arimo"/>
                <a:sym typeface="Arimo"/>
              </a:rPr>
              <a:t>Resulting in optimised processes, reduced costs, and enhanced performance.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756177" y="806500"/>
            <a:ext cx="9633645" cy="1632347"/>
          </a:xfrm>
          <a:prstGeom prst="rect">
            <a:avLst/>
          </a:prstGeom>
        </p:spPr>
        <p:txBody>
          <a:bodyPr anchor="t" rtlCol="false" tIns="0" lIns="0" bIns="0" rIns="0">
            <a:spAutoFit/>
          </a:bodyPr>
          <a:lstStyle/>
          <a:p>
            <a:pPr algn="l">
              <a:lnSpc>
                <a:spcPts val="6312"/>
              </a:lnSpc>
            </a:pPr>
            <a:r>
              <a:rPr lang="en-US" sz="4999">
                <a:solidFill>
                  <a:srgbClr val="1B1B27"/>
                </a:solidFill>
                <a:latin typeface="Alexandria"/>
                <a:ea typeface="Alexandria"/>
                <a:cs typeface="Alexandria"/>
                <a:sym typeface="Alexandria"/>
              </a:rPr>
              <a:t>Architecture of an AI-enabled IoT System</a:t>
            </a:r>
          </a:p>
        </p:txBody>
      </p:sp>
      <p:sp>
        <p:nvSpPr>
          <p:cNvPr name="TextBox 9" id="9"/>
          <p:cNvSpPr txBox="true"/>
          <p:nvPr/>
        </p:nvSpPr>
        <p:spPr>
          <a:xfrm rot="0">
            <a:off x="7756177" y="2747516"/>
            <a:ext cx="9633645" cy="897136"/>
          </a:xfrm>
          <a:prstGeom prst="rect">
            <a:avLst/>
          </a:prstGeom>
        </p:spPr>
        <p:txBody>
          <a:bodyPr anchor="t" rtlCol="false" tIns="0" lIns="0" bIns="0" rIns="0">
            <a:spAutoFit/>
          </a:bodyPr>
          <a:lstStyle/>
          <a:p>
            <a:pPr algn="l">
              <a:lnSpc>
                <a:spcPts val="3187"/>
              </a:lnSpc>
            </a:pPr>
            <a:r>
              <a:rPr lang="en-US" sz="2000">
                <a:solidFill>
                  <a:srgbClr val="404155"/>
                </a:solidFill>
                <a:latin typeface="Arimo"/>
                <a:ea typeface="Arimo"/>
                <a:cs typeface="Arimo"/>
                <a:sym typeface="Arimo"/>
              </a:rPr>
              <a:t>A robust AI-enabled IoT system comprises several interconnected layers, each playing a crucial role in data flow, processing, and intelligent decision-making.</a:t>
            </a:r>
          </a:p>
        </p:txBody>
      </p:sp>
      <p:grpSp>
        <p:nvGrpSpPr>
          <p:cNvPr name="Group 10" id="10"/>
          <p:cNvGrpSpPr>
            <a:grpSpLocks noChangeAspect="true"/>
          </p:cNvGrpSpPr>
          <p:nvPr/>
        </p:nvGrpSpPr>
        <p:grpSpPr>
          <a:xfrm rot="0">
            <a:off x="7756177" y="3933379"/>
            <a:ext cx="9633645" cy="4408735"/>
            <a:chOff x="0" y="0"/>
            <a:chExt cx="12844860" cy="5878313"/>
          </a:xfrm>
        </p:grpSpPr>
        <p:sp>
          <p:nvSpPr>
            <p:cNvPr name="Freeform 11" id="11" descr="preencoded.png"/>
            <p:cNvSpPr/>
            <p:nvPr/>
          </p:nvSpPr>
          <p:spPr>
            <a:xfrm flipH="false" flipV="false" rot="0">
              <a:off x="0" y="0"/>
              <a:ext cx="12844907" cy="5878322"/>
            </a:xfrm>
            <a:custGeom>
              <a:avLst/>
              <a:gdLst/>
              <a:ahLst/>
              <a:cxnLst/>
              <a:rect r="r" b="b" t="t" l="l"/>
              <a:pathLst>
                <a:path h="5878322" w="12844907">
                  <a:moveTo>
                    <a:pt x="0" y="0"/>
                  </a:moveTo>
                  <a:lnTo>
                    <a:pt x="12844907" y="0"/>
                  </a:lnTo>
                  <a:lnTo>
                    <a:pt x="12844907" y="5878322"/>
                  </a:lnTo>
                  <a:lnTo>
                    <a:pt x="0" y="5878322"/>
                  </a:lnTo>
                  <a:lnTo>
                    <a:pt x="0" y="0"/>
                  </a:lnTo>
                  <a:close/>
                </a:path>
              </a:pathLst>
            </a:custGeom>
            <a:blipFill>
              <a:blip r:embed="rId4"/>
              <a:stretch>
                <a:fillRect l="0" t="-35" r="0" b="-35"/>
              </a:stretch>
            </a:blipFill>
          </p:spPr>
        </p:sp>
      </p:grpSp>
      <p:sp>
        <p:nvSpPr>
          <p:cNvPr name="TextBox 12" id="12"/>
          <p:cNvSpPr txBox="true"/>
          <p:nvPr/>
        </p:nvSpPr>
        <p:spPr>
          <a:xfrm rot="0">
            <a:off x="14812832" y="4492159"/>
            <a:ext cx="2131035" cy="266380"/>
          </a:xfrm>
          <a:prstGeom prst="rect">
            <a:avLst/>
          </a:prstGeom>
        </p:spPr>
        <p:txBody>
          <a:bodyPr anchor="t" rtlCol="false" tIns="0" lIns="0" bIns="0" rIns="0">
            <a:spAutoFit/>
          </a:bodyPr>
          <a:lstStyle/>
          <a:p>
            <a:pPr algn="l">
              <a:lnSpc>
                <a:spcPts val="2062"/>
              </a:lnSpc>
            </a:pPr>
            <a:r>
              <a:rPr lang="en-US" sz="1687">
                <a:solidFill>
                  <a:srgbClr val="404155"/>
                </a:solidFill>
                <a:latin typeface="Alexandria"/>
                <a:ea typeface="Alexandria"/>
                <a:cs typeface="Alexandria"/>
                <a:sym typeface="Alexandria"/>
              </a:rPr>
              <a:t>Edge &amp; Sensors</a:t>
            </a:r>
          </a:p>
        </p:txBody>
      </p:sp>
      <p:sp>
        <p:nvSpPr>
          <p:cNvPr name="TextBox 13" id="13"/>
          <p:cNvSpPr txBox="true"/>
          <p:nvPr/>
        </p:nvSpPr>
        <p:spPr>
          <a:xfrm rot="0">
            <a:off x="14812832" y="4805734"/>
            <a:ext cx="2348872" cy="454781"/>
          </a:xfrm>
          <a:prstGeom prst="rect">
            <a:avLst/>
          </a:prstGeom>
        </p:spPr>
        <p:txBody>
          <a:bodyPr anchor="t" rtlCol="false" tIns="0" lIns="0" bIns="0" rIns="0">
            <a:spAutoFit/>
          </a:bodyPr>
          <a:lstStyle/>
          <a:p>
            <a:pPr algn="l">
              <a:lnSpc>
                <a:spcPts val="1687"/>
              </a:lnSpc>
            </a:pPr>
            <a:r>
              <a:rPr lang="en-US" sz="1312">
                <a:solidFill>
                  <a:srgbClr val="404155"/>
                </a:solidFill>
                <a:latin typeface="Arimo"/>
                <a:ea typeface="Arimo"/>
                <a:cs typeface="Arimo"/>
                <a:sym typeface="Arimo"/>
              </a:rPr>
              <a:t>Sensing devices and secure connectivity</a:t>
            </a:r>
          </a:p>
        </p:txBody>
      </p:sp>
      <p:sp>
        <p:nvSpPr>
          <p:cNvPr name="TextBox 14" id="14"/>
          <p:cNvSpPr txBox="true"/>
          <p:nvPr/>
        </p:nvSpPr>
        <p:spPr>
          <a:xfrm rot="0">
            <a:off x="8012466" y="5941262"/>
            <a:ext cx="2131034" cy="266380"/>
          </a:xfrm>
          <a:prstGeom prst="rect">
            <a:avLst/>
          </a:prstGeom>
        </p:spPr>
        <p:txBody>
          <a:bodyPr anchor="t" rtlCol="false" tIns="0" lIns="0" bIns="0" rIns="0">
            <a:spAutoFit/>
          </a:bodyPr>
          <a:lstStyle/>
          <a:p>
            <a:pPr algn="r">
              <a:lnSpc>
                <a:spcPts val="2062"/>
              </a:lnSpc>
            </a:pPr>
            <a:r>
              <a:rPr lang="en-US" sz="1687">
                <a:solidFill>
                  <a:srgbClr val="404155"/>
                </a:solidFill>
                <a:latin typeface="Alexandria"/>
                <a:ea typeface="Alexandria"/>
                <a:cs typeface="Alexandria"/>
                <a:sym typeface="Alexandria"/>
              </a:rPr>
              <a:t>Data &amp; Processing</a:t>
            </a:r>
          </a:p>
        </p:txBody>
      </p:sp>
      <p:sp>
        <p:nvSpPr>
          <p:cNvPr name="TextBox 15" id="15"/>
          <p:cNvSpPr txBox="true"/>
          <p:nvPr/>
        </p:nvSpPr>
        <p:spPr>
          <a:xfrm rot="0">
            <a:off x="7984052" y="6254836"/>
            <a:ext cx="2159447" cy="454781"/>
          </a:xfrm>
          <a:prstGeom prst="rect">
            <a:avLst/>
          </a:prstGeom>
        </p:spPr>
        <p:txBody>
          <a:bodyPr anchor="t" rtlCol="false" tIns="0" lIns="0" bIns="0" rIns="0">
            <a:spAutoFit/>
          </a:bodyPr>
          <a:lstStyle/>
          <a:p>
            <a:pPr algn="r">
              <a:lnSpc>
                <a:spcPts val="1687"/>
              </a:lnSpc>
            </a:pPr>
            <a:r>
              <a:rPr lang="en-US" sz="1312">
                <a:solidFill>
                  <a:srgbClr val="404155"/>
                </a:solidFill>
                <a:latin typeface="Arimo"/>
                <a:ea typeface="Arimo"/>
                <a:cs typeface="Arimo"/>
                <a:sym typeface="Arimo"/>
              </a:rPr>
              <a:t>Stream handling, storage, and feature engineering</a:t>
            </a:r>
          </a:p>
        </p:txBody>
      </p:sp>
      <p:sp>
        <p:nvSpPr>
          <p:cNvPr name="TextBox 16" id="16"/>
          <p:cNvSpPr txBox="true"/>
          <p:nvPr/>
        </p:nvSpPr>
        <p:spPr>
          <a:xfrm rot="0">
            <a:off x="14812832" y="6689492"/>
            <a:ext cx="2131035" cy="266380"/>
          </a:xfrm>
          <a:prstGeom prst="rect">
            <a:avLst/>
          </a:prstGeom>
        </p:spPr>
        <p:txBody>
          <a:bodyPr anchor="t" rtlCol="false" tIns="0" lIns="0" bIns="0" rIns="0">
            <a:spAutoFit/>
          </a:bodyPr>
          <a:lstStyle/>
          <a:p>
            <a:pPr algn="l">
              <a:lnSpc>
                <a:spcPts val="2062"/>
              </a:lnSpc>
            </a:pPr>
            <a:r>
              <a:rPr lang="en-US" sz="1687">
                <a:solidFill>
                  <a:srgbClr val="404155"/>
                </a:solidFill>
                <a:latin typeface="Alexandria"/>
                <a:ea typeface="Alexandria"/>
                <a:cs typeface="Alexandria"/>
                <a:sym typeface="Alexandria"/>
              </a:rPr>
              <a:t>Core AI Decisions</a:t>
            </a:r>
          </a:p>
        </p:txBody>
      </p:sp>
      <p:sp>
        <p:nvSpPr>
          <p:cNvPr name="TextBox 17" id="17"/>
          <p:cNvSpPr txBox="true"/>
          <p:nvPr/>
        </p:nvSpPr>
        <p:spPr>
          <a:xfrm rot="0">
            <a:off x="14812832" y="7003066"/>
            <a:ext cx="2348872" cy="454781"/>
          </a:xfrm>
          <a:prstGeom prst="rect">
            <a:avLst/>
          </a:prstGeom>
        </p:spPr>
        <p:txBody>
          <a:bodyPr anchor="t" rtlCol="false" tIns="0" lIns="0" bIns="0" rIns="0">
            <a:spAutoFit/>
          </a:bodyPr>
          <a:lstStyle/>
          <a:p>
            <a:pPr algn="l">
              <a:lnSpc>
                <a:spcPts val="1687"/>
              </a:lnSpc>
            </a:pPr>
            <a:r>
              <a:rPr lang="en-US" sz="1312">
                <a:solidFill>
                  <a:srgbClr val="404155"/>
                </a:solidFill>
                <a:latin typeface="Arimo"/>
                <a:ea typeface="Arimo"/>
                <a:cs typeface="Arimo"/>
                <a:sym typeface="Arimo"/>
              </a:rPr>
              <a:t>Real-time inference and actions from models</a:t>
            </a:r>
          </a:p>
        </p:txBody>
      </p:sp>
      <p:sp>
        <p:nvSpPr>
          <p:cNvPr name="TextBox 18" id="18"/>
          <p:cNvSpPr txBox="true"/>
          <p:nvPr/>
        </p:nvSpPr>
        <p:spPr>
          <a:xfrm rot="0">
            <a:off x="7756177" y="8554641"/>
            <a:ext cx="9633645" cy="897136"/>
          </a:xfrm>
          <a:prstGeom prst="rect">
            <a:avLst/>
          </a:prstGeom>
        </p:spPr>
        <p:txBody>
          <a:bodyPr anchor="t" rtlCol="false" tIns="0" lIns="0" bIns="0" rIns="0">
            <a:spAutoFit/>
          </a:bodyPr>
          <a:lstStyle/>
          <a:p>
            <a:pPr algn="l">
              <a:lnSpc>
                <a:spcPts val="3187"/>
              </a:lnSpc>
            </a:pPr>
            <a:r>
              <a:rPr lang="en-US" sz="2000">
                <a:solidFill>
                  <a:srgbClr val="404155"/>
                </a:solidFill>
                <a:latin typeface="Arimo"/>
                <a:ea typeface="Arimo"/>
                <a:cs typeface="Arimo"/>
                <a:sym typeface="Arimo"/>
              </a:rPr>
              <a:t>This layered approach ensures seamless integration and operation, from data collection at the edge to intelligent actions at the application level.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849214" y="749350"/>
            <a:ext cx="9464725" cy="786854"/>
          </a:xfrm>
          <a:prstGeom prst="rect">
            <a:avLst/>
          </a:prstGeom>
        </p:spPr>
        <p:txBody>
          <a:bodyPr anchor="t" rtlCol="false" tIns="0" lIns="0" bIns="0" rIns="0">
            <a:spAutoFit/>
          </a:bodyPr>
          <a:lstStyle/>
          <a:p>
            <a:pPr algn="l">
              <a:lnSpc>
                <a:spcPts val="5937"/>
              </a:lnSpc>
            </a:pPr>
            <a:r>
              <a:rPr lang="en-US" sz="4750">
                <a:solidFill>
                  <a:srgbClr val="1B1B27"/>
                </a:solidFill>
                <a:latin typeface="Alexandria"/>
                <a:ea typeface="Alexandria"/>
                <a:cs typeface="Alexandria"/>
                <a:sym typeface="Alexandria"/>
              </a:rPr>
              <a:t>Diverse Applications of AI in IoT</a:t>
            </a:r>
          </a:p>
        </p:txBody>
      </p:sp>
      <p:sp>
        <p:nvSpPr>
          <p:cNvPr name="TextBox 7" id="7"/>
          <p:cNvSpPr txBox="true"/>
          <p:nvPr/>
        </p:nvSpPr>
        <p:spPr>
          <a:xfrm rot="0">
            <a:off x="849214" y="1916609"/>
            <a:ext cx="16589574" cy="492919"/>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The integration of AI and IoT is transforming various sectors, creating smarter environments and more efficient processes.</a:t>
            </a:r>
          </a:p>
        </p:txBody>
      </p:sp>
      <p:sp>
        <p:nvSpPr>
          <p:cNvPr name="Freeform 8" id="8" descr="preencoded.png"/>
          <p:cNvSpPr/>
          <p:nvPr/>
        </p:nvSpPr>
        <p:spPr>
          <a:xfrm flipH="false" flipV="false" rot="0">
            <a:off x="849214" y="2682479"/>
            <a:ext cx="606624" cy="606624"/>
          </a:xfrm>
          <a:custGeom>
            <a:avLst/>
            <a:gdLst/>
            <a:ahLst/>
            <a:cxnLst/>
            <a:rect r="r" b="b" t="t" l="l"/>
            <a:pathLst>
              <a:path h="606624" w="606624">
                <a:moveTo>
                  <a:pt x="0" y="0"/>
                </a:moveTo>
                <a:lnTo>
                  <a:pt x="606623" y="0"/>
                </a:lnTo>
                <a:lnTo>
                  <a:pt x="606623" y="606623"/>
                </a:lnTo>
                <a:lnTo>
                  <a:pt x="0" y="606623"/>
                </a:lnTo>
                <a:lnTo>
                  <a:pt x="0" y="0"/>
                </a:lnTo>
                <a:close/>
              </a:path>
            </a:pathLst>
          </a:custGeom>
          <a:blipFill>
            <a:blip r:embed="rId3">
              <a:extLst>
                <a:ext uri="{96DAC541-7B7A-43D3-8B79-37D633B846F1}">
                  <asvg:svgBlip xmlns:asvg="http://schemas.microsoft.com/office/drawing/2016/SVG/main" r:embed="rId4"/>
                </a:ext>
              </a:extLst>
            </a:blip>
            <a:stretch>
              <a:fillRect l="0" t="-2343" r="0" b="-2343"/>
            </a:stretch>
          </a:blipFill>
        </p:spPr>
      </p:sp>
      <p:sp>
        <p:nvSpPr>
          <p:cNvPr name="TextBox 9" id="9"/>
          <p:cNvSpPr txBox="true"/>
          <p:nvPr/>
        </p:nvSpPr>
        <p:spPr>
          <a:xfrm rot="0">
            <a:off x="849214" y="3573364"/>
            <a:ext cx="3033118" cy="398115"/>
          </a:xfrm>
          <a:prstGeom prst="rect">
            <a:avLst/>
          </a:prstGeom>
        </p:spPr>
        <p:txBody>
          <a:bodyPr anchor="t" rtlCol="false" tIns="0" lIns="0" bIns="0" rIns="0">
            <a:spAutoFit/>
          </a:bodyPr>
          <a:lstStyle/>
          <a:p>
            <a:pPr algn="l">
              <a:lnSpc>
                <a:spcPts val="2937"/>
              </a:lnSpc>
            </a:pPr>
            <a:r>
              <a:rPr lang="en-US" sz="2375">
                <a:solidFill>
                  <a:srgbClr val="404155"/>
                </a:solidFill>
                <a:latin typeface="Alexandria"/>
                <a:ea typeface="Alexandria"/>
                <a:cs typeface="Alexandria"/>
                <a:sym typeface="Alexandria"/>
              </a:rPr>
              <a:t>Smart Homes</a:t>
            </a:r>
          </a:p>
        </p:txBody>
      </p:sp>
      <p:sp>
        <p:nvSpPr>
          <p:cNvPr name="TextBox 10" id="10"/>
          <p:cNvSpPr txBox="true"/>
          <p:nvPr/>
        </p:nvSpPr>
        <p:spPr>
          <a:xfrm rot="0">
            <a:off x="849214" y="4012257"/>
            <a:ext cx="8143131" cy="492919"/>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Automated lighting, climate control, and security systems.</a:t>
            </a:r>
          </a:p>
        </p:txBody>
      </p:sp>
      <p:sp>
        <p:nvSpPr>
          <p:cNvPr name="Freeform 11" id="11" descr="preencoded.png"/>
          <p:cNvSpPr/>
          <p:nvPr/>
        </p:nvSpPr>
        <p:spPr>
          <a:xfrm flipH="false" flipV="false" rot="0">
            <a:off x="9295656" y="2682479"/>
            <a:ext cx="606624" cy="606624"/>
          </a:xfrm>
          <a:custGeom>
            <a:avLst/>
            <a:gdLst/>
            <a:ahLst/>
            <a:cxnLst/>
            <a:rect r="r" b="b" t="t" l="l"/>
            <a:pathLst>
              <a:path h="606624" w="606624">
                <a:moveTo>
                  <a:pt x="0" y="0"/>
                </a:moveTo>
                <a:lnTo>
                  <a:pt x="606624" y="0"/>
                </a:lnTo>
                <a:lnTo>
                  <a:pt x="606624" y="606623"/>
                </a:lnTo>
                <a:lnTo>
                  <a:pt x="0" y="6066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295656" y="3573364"/>
            <a:ext cx="3033118" cy="398115"/>
          </a:xfrm>
          <a:prstGeom prst="rect">
            <a:avLst/>
          </a:prstGeom>
        </p:spPr>
        <p:txBody>
          <a:bodyPr anchor="t" rtlCol="false" tIns="0" lIns="0" bIns="0" rIns="0">
            <a:spAutoFit/>
          </a:bodyPr>
          <a:lstStyle/>
          <a:p>
            <a:pPr algn="l">
              <a:lnSpc>
                <a:spcPts val="2937"/>
              </a:lnSpc>
            </a:pPr>
            <a:r>
              <a:rPr lang="en-US" sz="2375">
                <a:solidFill>
                  <a:srgbClr val="404155"/>
                </a:solidFill>
                <a:latin typeface="Alexandria"/>
                <a:ea typeface="Alexandria"/>
                <a:cs typeface="Alexandria"/>
                <a:sym typeface="Alexandria"/>
              </a:rPr>
              <a:t>Smart Cities</a:t>
            </a:r>
          </a:p>
        </p:txBody>
      </p:sp>
      <p:sp>
        <p:nvSpPr>
          <p:cNvPr name="TextBox 13" id="13"/>
          <p:cNvSpPr txBox="true"/>
          <p:nvPr/>
        </p:nvSpPr>
        <p:spPr>
          <a:xfrm rot="0">
            <a:off x="9295656" y="4012257"/>
            <a:ext cx="8143131" cy="492919"/>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Optimised traffic management, waste collection, and public safety.</a:t>
            </a:r>
          </a:p>
        </p:txBody>
      </p:sp>
      <p:sp>
        <p:nvSpPr>
          <p:cNvPr name="Freeform 14" id="14" descr="preencoded.png"/>
          <p:cNvSpPr/>
          <p:nvPr/>
        </p:nvSpPr>
        <p:spPr>
          <a:xfrm flipH="false" flipV="false" rot="0">
            <a:off x="849214" y="4990356"/>
            <a:ext cx="606624" cy="606624"/>
          </a:xfrm>
          <a:custGeom>
            <a:avLst/>
            <a:gdLst/>
            <a:ahLst/>
            <a:cxnLst/>
            <a:rect r="r" b="b" t="t" l="l"/>
            <a:pathLst>
              <a:path h="606624" w="606624">
                <a:moveTo>
                  <a:pt x="0" y="0"/>
                </a:moveTo>
                <a:lnTo>
                  <a:pt x="606623" y="0"/>
                </a:lnTo>
                <a:lnTo>
                  <a:pt x="606623" y="606624"/>
                </a:lnTo>
                <a:lnTo>
                  <a:pt x="0" y="606624"/>
                </a:lnTo>
                <a:lnTo>
                  <a:pt x="0" y="0"/>
                </a:lnTo>
                <a:close/>
              </a:path>
            </a:pathLst>
          </a:custGeom>
          <a:blipFill>
            <a:blip r:embed="rId7">
              <a:extLst>
                <a:ext uri="{96DAC541-7B7A-43D3-8B79-37D633B846F1}">
                  <asvg:svgBlip xmlns:asvg="http://schemas.microsoft.com/office/drawing/2016/SVG/main" r:embed="rId8"/>
                </a:ext>
              </a:extLst>
            </a:blip>
            <a:stretch>
              <a:fillRect l="-1562" t="0" r="-1562" b="0"/>
            </a:stretch>
          </a:blipFill>
        </p:spPr>
      </p:sp>
      <p:sp>
        <p:nvSpPr>
          <p:cNvPr name="TextBox 15" id="15"/>
          <p:cNvSpPr txBox="true"/>
          <p:nvPr/>
        </p:nvSpPr>
        <p:spPr>
          <a:xfrm rot="0">
            <a:off x="849214" y="5881241"/>
            <a:ext cx="3033118" cy="398115"/>
          </a:xfrm>
          <a:prstGeom prst="rect">
            <a:avLst/>
          </a:prstGeom>
        </p:spPr>
        <p:txBody>
          <a:bodyPr anchor="t" rtlCol="false" tIns="0" lIns="0" bIns="0" rIns="0">
            <a:spAutoFit/>
          </a:bodyPr>
          <a:lstStyle/>
          <a:p>
            <a:pPr algn="l">
              <a:lnSpc>
                <a:spcPts val="2937"/>
              </a:lnSpc>
            </a:pPr>
            <a:r>
              <a:rPr lang="en-US" sz="2375">
                <a:solidFill>
                  <a:srgbClr val="404155"/>
                </a:solidFill>
                <a:latin typeface="Alexandria"/>
                <a:ea typeface="Alexandria"/>
                <a:cs typeface="Alexandria"/>
                <a:sym typeface="Alexandria"/>
              </a:rPr>
              <a:t>Industrial IoT (IIoT)</a:t>
            </a:r>
          </a:p>
        </p:txBody>
      </p:sp>
      <p:sp>
        <p:nvSpPr>
          <p:cNvPr name="TextBox 16" id="16"/>
          <p:cNvSpPr txBox="true"/>
          <p:nvPr/>
        </p:nvSpPr>
        <p:spPr>
          <a:xfrm rot="0">
            <a:off x="849214" y="6320135"/>
            <a:ext cx="8143131" cy="881063"/>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Predictive maintenance, quality control, and supply chain optimisation.</a:t>
            </a:r>
          </a:p>
        </p:txBody>
      </p:sp>
      <p:sp>
        <p:nvSpPr>
          <p:cNvPr name="Freeform 17" id="17" descr="preencoded.png"/>
          <p:cNvSpPr/>
          <p:nvPr/>
        </p:nvSpPr>
        <p:spPr>
          <a:xfrm flipH="false" flipV="false" rot="0">
            <a:off x="9295656" y="4990356"/>
            <a:ext cx="606624" cy="606624"/>
          </a:xfrm>
          <a:custGeom>
            <a:avLst/>
            <a:gdLst/>
            <a:ahLst/>
            <a:cxnLst/>
            <a:rect r="r" b="b" t="t" l="l"/>
            <a:pathLst>
              <a:path h="606624" w="606624">
                <a:moveTo>
                  <a:pt x="0" y="0"/>
                </a:moveTo>
                <a:lnTo>
                  <a:pt x="606624" y="0"/>
                </a:lnTo>
                <a:lnTo>
                  <a:pt x="606624" y="606624"/>
                </a:lnTo>
                <a:lnTo>
                  <a:pt x="0" y="606624"/>
                </a:lnTo>
                <a:lnTo>
                  <a:pt x="0" y="0"/>
                </a:lnTo>
                <a:close/>
              </a:path>
            </a:pathLst>
          </a:custGeom>
          <a:blipFill>
            <a:blip r:embed="rId9">
              <a:extLst>
                <a:ext uri="{96DAC541-7B7A-43D3-8B79-37D633B846F1}">
                  <asvg:svgBlip xmlns:asvg="http://schemas.microsoft.com/office/drawing/2016/SVG/main" r:embed="rId10"/>
                </a:ext>
              </a:extLst>
            </a:blip>
            <a:stretch>
              <a:fillRect l="0" t="-10937" r="0" b="-10937"/>
            </a:stretch>
          </a:blipFill>
        </p:spPr>
      </p:sp>
      <p:sp>
        <p:nvSpPr>
          <p:cNvPr name="TextBox 18" id="18"/>
          <p:cNvSpPr txBox="true"/>
          <p:nvPr/>
        </p:nvSpPr>
        <p:spPr>
          <a:xfrm rot="0">
            <a:off x="9295656" y="5881241"/>
            <a:ext cx="3033118" cy="398115"/>
          </a:xfrm>
          <a:prstGeom prst="rect">
            <a:avLst/>
          </a:prstGeom>
        </p:spPr>
        <p:txBody>
          <a:bodyPr anchor="t" rtlCol="false" tIns="0" lIns="0" bIns="0" rIns="0">
            <a:spAutoFit/>
          </a:bodyPr>
          <a:lstStyle/>
          <a:p>
            <a:pPr algn="l">
              <a:lnSpc>
                <a:spcPts val="2937"/>
              </a:lnSpc>
            </a:pPr>
            <a:r>
              <a:rPr lang="en-US" sz="2375">
                <a:solidFill>
                  <a:srgbClr val="404155"/>
                </a:solidFill>
                <a:latin typeface="Alexandria"/>
                <a:ea typeface="Alexandria"/>
                <a:cs typeface="Alexandria"/>
                <a:sym typeface="Alexandria"/>
              </a:rPr>
              <a:t>Healthcare IoT</a:t>
            </a:r>
          </a:p>
        </p:txBody>
      </p:sp>
      <p:sp>
        <p:nvSpPr>
          <p:cNvPr name="TextBox 19" id="19"/>
          <p:cNvSpPr txBox="true"/>
          <p:nvPr/>
        </p:nvSpPr>
        <p:spPr>
          <a:xfrm rot="0">
            <a:off x="9295656" y="6320135"/>
            <a:ext cx="8143131" cy="492919"/>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Remote patient monitoring and personalised health insights.</a:t>
            </a:r>
          </a:p>
        </p:txBody>
      </p:sp>
      <p:sp>
        <p:nvSpPr>
          <p:cNvPr name="Freeform 20" id="20" descr="preencoded.png"/>
          <p:cNvSpPr/>
          <p:nvPr/>
        </p:nvSpPr>
        <p:spPr>
          <a:xfrm flipH="false" flipV="false" rot="0">
            <a:off x="849214" y="7686377"/>
            <a:ext cx="606624" cy="606624"/>
          </a:xfrm>
          <a:custGeom>
            <a:avLst/>
            <a:gdLst/>
            <a:ahLst/>
            <a:cxnLst/>
            <a:rect r="r" b="b" t="t" l="l"/>
            <a:pathLst>
              <a:path h="606624" w="606624">
                <a:moveTo>
                  <a:pt x="0" y="0"/>
                </a:moveTo>
                <a:lnTo>
                  <a:pt x="606623" y="0"/>
                </a:lnTo>
                <a:lnTo>
                  <a:pt x="606623" y="606624"/>
                </a:lnTo>
                <a:lnTo>
                  <a:pt x="0" y="606624"/>
                </a:lnTo>
                <a:lnTo>
                  <a:pt x="0" y="0"/>
                </a:lnTo>
                <a:close/>
              </a:path>
            </a:pathLst>
          </a:custGeom>
          <a:blipFill>
            <a:blip r:embed="rId11">
              <a:extLst>
                <a:ext uri="{96DAC541-7B7A-43D3-8B79-37D633B846F1}">
                  <asvg:svgBlip xmlns:asvg="http://schemas.microsoft.com/office/drawing/2016/SVG/main" r:embed="rId12"/>
                </a:ext>
              </a:extLst>
            </a:blip>
            <a:stretch>
              <a:fillRect l="-7812" t="0" r="-7812" b="0"/>
            </a:stretch>
          </a:blipFill>
        </p:spPr>
      </p:sp>
      <p:sp>
        <p:nvSpPr>
          <p:cNvPr name="TextBox 21" id="21"/>
          <p:cNvSpPr txBox="true"/>
          <p:nvPr/>
        </p:nvSpPr>
        <p:spPr>
          <a:xfrm rot="0">
            <a:off x="849214" y="8577262"/>
            <a:ext cx="3284488" cy="398115"/>
          </a:xfrm>
          <a:prstGeom prst="rect">
            <a:avLst/>
          </a:prstGeom>
        </p:spPr>
        <p:txBody>
          <a:bodyPr anchor="t" rtlCol="false" tIns="0" lIns="0" bIns="0" rIns="0">
            <a:spAutoFit/>
          </a:bodyPr>
          <a:lstStyle/>
          <a:p>
            <a:pPr algn="l">
              <a:lnSpc>
                <a:spcPts val="2937"/>
              </a:lnSpc>
            </a:pPr>
            <a:r>
              <a:rPr lang="en-US" sz="2375">
                <a:solidFill>
                  <a:srgbClr val="404155"/>
                </a:solidFill>
                <a:latin typeface="Alexandria"/>
                <a:ea typeface="Alexandria"/>
                <a:cs typeface="Alexandria"/>
                <a:sym typeface="Alexandria"/>
              </a:rPr>
              <a:t>Autonomous Vehicles</a:t>
            </a:r>
          </a:p>
        </p:txBody>
      </p:sp>
      <p:sp>
        <p:nvSpPr>
          <p:cNvPr name="TextBox 22" id="22"/>
          <p:cNvSpPr txBox="true"/>
          <p:nvPr/>
        </p:nvSpPr>
        <p:spPr>
          <a:xfrm rot="0">
            <a:off x="849214" y="9016156"/>
            <a:ext cx="8143131" cy="492919"/>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Self-driving cars and intelligent transportation systems.</a:t>
            </a:r>
          </a:p>
        </p:txBody>
      </p:sp>
      <p:sp>
        <p:nvSpPr>
          <p:cNvPr name="Freeform 23" id="23" descr="preencoded.png"/>
          <p:cNvSpPr/>
          <p:nvPr/>
        </p:nvSpPr>
        <p:spPr>
          <a:xfrm flipH="false" flipV="false" rot="0">
            <a:off x="9295656" y="7686377"/>
            <a:ext cx="606624" cy="606624"/>
          </a:xfrm>
          <a:custGeom>
            <a:avLst/>
            <a:gdLst/>
            <a:ahLst/>
            <a:cxnLst/>
            <a:rect r="r" b="b" t="t" l="l"/>
            <a:pathLst>
              <a:path h="606624" w="606624">
                <a:moveTo>
                  <a:pt x="0" y="0"/>
                </a:moveTo>
                <a:lnTo>
                  <a:pt x="606624" y="0"/>
                </a:lnTo>
                <a:lnTo>
                  <a:pt x="606624" y="606624"/>
                </a:lnTo>
                <a:lnTo>
                  <a:pt x="0" y="606624"/>
                </a:lnTo>
                <a:lnTo>
                  <a:pt x="0" y="0"/>
                </a:lnTo>
                <a:close/>
              </a:path>
            </a:pathLst>
          </a:custGeom>
          <a:blipFill>
            <a:blip r:embed="rId13">
              <a:extLst>
                <a:ext uri="{96DAC541-7B7A-43D3-8B79-37D633B846F1}">
                  <asvg:svgBlip xmlns:asvg="http://schemas.microsoft.com/office/drawing/2016/SVG/main" r:embed="rId14"/>
                </a:ext>
              </a:extLst>
            </a:blip>
            <a:stretch>
              <a:fillRect l="0" t="-3906" r="0" b="-3906"/>
            </a:stretch>
          </a:blipFill>
        </p:spPr>
      </p:sp>
      <p:sp>
        <p:nvSpPr>
          <p:cNvPr name="TextBox 24" id="24"/>
          <p:cNvSpPr txBox="true"/>
          <p:nvPr/>
        </p:nvSpPr>
        <p:spPr>
          <a:xfrm rot="0">
            <a:off x="9295656" y="8577262"/>
            <a:ext cx="3033118" cy="398115"/>
          </a:xfrm>
          <a:prstGeom prst="rect">
            <a:avLst/>
          </a:prstGeom>
        </p:spPr>
        <p:txBody>
          <a:bodyPr anchor="t" rtlCol="false" tIns="0" lIns="0" bIns="0" rIns="0">
            <a:spAutoFit/>
          </a:bodyPr>
          <a:lstStyle/>
          <a:p>
            <a:pPr algn="l">
              <a:lnSpc>
                <a:spcPts val="2937"/>
              </a:lnSpc>
            </a:pPr>
            <a:r>
              <a:rPr lang="en-US" sz="2375">
                <a:solidFill>
                  <a:srgbClr val="404155"/>
                </a:solidFill>
                <a:latin typeface="Alexandria"/>
                <a:ea typeface="Alexandria"/>
                <a:cs typeface="Alexandria"/>
                <a:sym typeface="Alexandria"/>
              </a:rPr>
              <a:t>Agriculture</a:t>
            </a:r>
          </a:p>
        </p:txBody>
      </p:sp>
      <p:sp>
        <p:nvSpPr>
          <p:cNvPr name="TextBox 25" id="25"/>
          <p:cNvSpPr txBox="true"/>
          <p:nvPr/>
        </p:nvSpPr>
        <p:spPr>
          <a:xfrm rot="0">
            <a:off x="9295656" y="9016156"/>
            <a:ext cx="8143131" cy="492919"/>
          </a:xfrm>
          <a:prstGeom prst="rect">
            <a:avLst/>
          </a:prstGeom>
        </p:spPr>
        <p:txBody>
          <a:bodyPr anchor="t" rtlCol="false" tIns="0" lIns="0" bIns="0" rIns="0">
            <a:spAutoFit/>
          </a:bodyPr>
          <a:lstStyle/>
          <a:p>
            <a:pPr algn="l">
              <a:lnSpc>
                <a:spcPts val="3000"/>
              </a:lnSpc>
            </a:pPr>
            <a:r>
              <a:rPr lang="en-US" sz="1874">
                <a:solidFill>
                  <a:srgbClr val="404155"/>
                </a:solidFill>
                <a:latin typeface="Arimo"/>
                <a:ea typeface="Arimo"/>
                <a:cs typeface="Arimo"/>
                <a:sym typeface="Arimo"/>
              </a:rPr>
              <a:t>Precision farming, crop monitoring, and automated irrigation.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969912" y="723900"/>
            <a:ext cx="13981807" cy="903982"/>
          </a:xfrm>
          <a:prstGeom prst="rect">
            <a:avLst/>
          </a:prstGeom>
        </p:spPr>
        <p:txBody>
          <a:bodyPr anchor="t" rtlCol="false" tIns="0" lIns="0" bIns="0" rIns="0">
            <a:spAutoFit/>
          </a:bodyPr>
          <a:lstStyle/>
          <a:p>
            <a:pPr algn="l">
              <a:lnSpc>
                <a:spcPts val="6812"/>
              </a:lnSpc>
            </a:pPr>
            <a:r>
              <a:rPr lang="en-US" sz="5437">
                <a:solidFill>
                  <a:srgbClr val="1B1B27"/>
                </a:solidFill>
                <a:latin typeface="Alexandria"/>
                <a:ea typeface="Alexandria"/>
                <a:cs typeface="Alexandria"/>
                <a:sym typeface="Alexandria"/>
              </a:rPr>
              <a:t>Key AI Techniques Driving IoT Innovation</a:t>
            </a:r>
          </a:p>
        </p:txBody>
      </p:sp>
      <p:sp>
        <p:nvSpPr>
          <p:cNvPr name="TextBox 7" id="7"/>
          <p:cNvSpPr txBox="true"/>
          <p:nvPr/>
        </p:nvSpPr>
        <p:spPr>
          <a:xfrm rot="0">
            <a:off x="969912" y="2086868"/>
            <a:ext cx="16348174" cy="538609"/>
          </a:xfrm>
          <a:prstGeom prst="rect">
            <a:avLst/>
          </a:prstGeom>
        </p:spPr>
        <p:txBody>
          <a:bodyPr anchor="t" rtlCol="false" tIns="0" lIns="0" bIns="0" rIns="0">
            <a:spAutoFit/>
          </a:bodyPr>
          <a:lstStyle/>
          <a:p>
            <a:pPr algn="l">
              <a:lnSpc>
                <a:spcPts val="3437"/>
              </a:lnSpc>
            </a:pPr>
            <a:r>
              <a:rPr lang="en-US" sz="2125">
                <a:solidFill>
                  <a:srgbClr val="404155"/>
                </a:solidFill>
                <a:latin typeface="Arimo"/>
                <a:ea typeface="Arimo"/>
                <a:cs typeface="Arimo"/>
                <a:sym typeface="Arimo"/>
              </a:rPr>
              <a:t>Specific AI methodologies are crucial for unlocking the full potential of IoT data, enabling devices to act intelligently.</a:t>
            </a:r>
          </a:p>
        </p:txBody>
      </p:sp>
      <p:sp>
        <p:nvSpPr>
          <p:cNvPr name="TextBox 8" id="8"/>
          <p:cNvSpPr txBox="true"/>
          <p:nvPr/>
        </p:nvSpPr>
        <p:spPr>
          <a:xfrm rot="0">
            <a:off x="969912" y="3091160"/>
            <a:ext cx="9538395" cy="981968"/>
          </a:xfrm>
          <a:prstGeom prst="rect">
            <a:avLst/>
          </a:prstGeom>
        </p:spPr>
        <p:txBody>
          <a:bodyPr anchor="t" rtlCol="false" tIns="0" lIns="0" bIns="0" rIns="0">
            <a:spAutoFit/>
          </a:bodyPr>
          <a:lstStyle/>
          <a:p>
            <a:pPr algn="l" marL="320477" indent="-160238" lvl="1">
              <a:lnSpc>
                <a:spcPts val="3437"/>
              </a:lnSpc>
              <a:buFont typeface="Arial"/>
              <a:buChar char="•"/>
            </a:pPr>
            <a:r>
              <a:rPr lang="en-US" b="true" sz="2125">
                <a:solidFill>
                  <a:srgbClr val="404155"/>
                </a:solidFill>
                <a:latin typeface="Arimo Bold"/>
                <a:ea typeface="Arimo Bold"/>
                <a:cs typeface="Arimo Bold"/>
                <a:sym typeface="Arimo Bold"/>
              </a:rPr>
              <a:t>Machine Learning:</a:t>
            </a:r>
            <a:r>
              <a:rPr lang="en-US" sz="2125">
                <a:solidFill>
                  <a:srgbClr val="404155"/>
                </a:solidFill>
                <a:latin typeface="Arimo"/>
                <a:ea typeface="Arimo"/>
                <a:cs typeface="Arimo"/>
                <a:sym typeface="Arimo"/>
              </a:rPr>
              <a:t> Essential for predictive analytics, anomaly detection, and pattern recognition from sensor data.</a:t>
            </a:r>
          </a:p>
        </p:txBody>
      </p:sp>
      <p:sp>
        <p:nvSpPr>
          <p:cNvPr name="TextBox 9" id="9"/>
          <p:cNvSpPr txBox="true"/>
          <p:nvPr/>
        </p:nvSpPr>
        <p:spPr>
          <a:xfrm rot="0">
            <a:off x="969912" y="4074765"/>
            <a:ext cx="9538395" cy="1425327"/>
          </a:xfrm>
          <a:prstGeom prst="rect">
            <a:avLst/>
          </a:prstGeom>
        </p:spPr>
        <p:txBody>
          <a:bodyPr anchor="t" rtlCol="false" tIns="0" lIns="0" bIns="0" rIns="0">
            <a:spAutoFit/>
          </a:bodyPr>
          <a:lstStyle/>
          <a:p>
            <a:pPr algn="l" marL="320477" indent="-160238" lvl="1">
              <a:lnSpc>
                <a:spcPts val="3437"/>
              </a:lnSpc>
              <a:buFont typeface="Arial"/>
              <a:buChar char="•"/>
            </a:pPr>
            <a:r>
              <a:rPr lang="en-US" b="true" sz="2125">
                <a:solidFill>
                  <a:srgbClr val="404155"/>
                </a:solidFill>
                <a:latin typeface="Arimo Bold"/>
                <a:ea typeface="Arimo Bold"/>
                <a:cs typeface="Arimo Bold"/>
                <a:sym typeface="Arimo Bold"/>
              </a:rPr>
              <a:t>Computer Vision:</a:t>
            </a:r>
            <a:r>
              <a:rPr lang="en-US" sz="2125">
                <a:solidFill>
                  <a:srgbClr val="404155"/>
                </a:solidFill>
                <a:latin typeface="Arimo"/>
                <a:ea typeface="Arimo"/>
                <a:cs typeface="Arimo"/>
                <a:sym typeface="Arimo"/>
              </a:rPr>
              <a:t> Enables IoT devices with cameras to understand visual information, crucial for security, quality control, and autonomous systems.</a:t>
            </a:r>
          </a:p>
        </p:txBody>
      </p:sp>
      <p:sp>
        <p:nvSpPr>
          <p:cNvPr name="TextBox 10" id="10"/>
          <p:cNvSpPr txBox="true"/>
          <p:nvPr/>
        </p:nvSpPr>
        <p:spPr>
          <a:xfrm rot="0">
            <a:off x="969912" y="5501729"/>
            <a:ext cx="9538395" cy="1425328"/>
          </a:xfrm>
          <a:prstGeom prst="rect">
            <a:avLst/>
          </a:prstGeom>
        </p:spPr>
        <p:txBody>
          <a:bodyPr anchor="t" rtlCol="false" tIns="0" lIns="0" bIns="0" rIns="0">
            <a:spAutoFit/>
          </a:bodyPr>
          <a:lstStyle/>
          <a:p>
            <a:pPr algn="l" marL="320477" indent="-160238" lvl="1">
              <a:lnSpc>
                <a:spcPts val="3437"/>
              </a:lnSpc>
              <a:buFont typeface="Arial"/>
              <a:buChar char="•"/>
            </a:pPr>
            <a:r>
              <a:rPr lang="en-US" b="true" sz="2125">
                <a:solidFill>
                  <a:srgbClr val="404155"/>
                </a:solidFill>
                <a:latin typeface="Arimo Bold"/>
                <a:ea typeface="Arimo Bold"/>
                <a:cs typeface="Arimo Bold"/>
                <a:sym typeface="Arimo Bold"/>
              </a:rPr>
              <a:t>Natural Language Processing (NLP):</a:t>
            </a:r>
            <a:r>
              <a:rPr lang="en-US" sz="2125">
                <a:solidFill>
                  <a:srgbClr val="404155"/>
                </a:solidFill>
                <a:latin typeface="Arimo"/>
                <a:ea typeface="Arimo"/>
                <a:cs typeface="Arimo"/>
                <a:sym typeface="Arimo"/>
              </a:rPr>
              <a:t> Facilitates voice-controlled IoT devices and enables human-machine interaction through natural language.</a:t>
            </a:r>
          </a:p>
        </p:txBody>
      </p:sp>
      <p:sp>
        <p:nvSpPr>
          <p:cNvPr name="TextBox 11" id="11"/>
          <p:cNvSpPr txBox="true"/>
          <p:nvPr/>
        </p:nvSpPr>
        <p:spPr>
          <a:xfrm rot="0">
            <a:off x="969912" y="6928694"/>
            <a:ext cx="9538395" cy="1425328"/>
          </a:xfrm>
          <a:prstGeom prst="rect">
            <a:avLst/>
          </a:prstGeom>
        </p:spPr>
        <p:txBody>
          <a:bodyPr anchor="t" rtlCol="false" tIns="0" lIns="0" bIns="0" rIns="0">
            <a:spAutoFit/>
          </a:bodyPr>
          <a:lstStyle/>
          <a:p>
            <a:pPr algn="l" marL="320477" indent="-160238" lvl="1">
              <a:lnSpc>
                <a:spcPts val="3437"/>
              </a:lnSpc>
              <a:buFont typeface="Arial"/>
              <a:buChar char="•"/>
            </a:pPr>
            <a:r>
              <a:rPr lang="en-US" b="true" sz="2125">
                <a:solidFill>
                  <a:srgbClr val="404155"/>
                </a:solidFill>
                <a:latin typeface="Arimo Bold"/>
                <a:ea typeface="Arimo Bold"/>
                <a:cs typeface="Arimo Bold"/>
                <a:sym typeface="Arimo Bold"/>
              </a:rPr>
              <a:t>Edge AI vs. Cloud AI:</a:t>
            </a:r>
            <a:r>
              <a:rPr lang="en-US" sz="2125">
                <a:solidFill>
                  <a:srgbClr val="404155"/>
                </a:solidFill>
                <a:latin typeface="Arimo"/>
                <a:ea typeface="Arimo"/>
                <a:cs typeface="Arimo"/>
                <a:sym typeface="Arimo"/>
              </a:rPr>
              <a:t> Processing data closer to the source (Edge) for real-time decisions and reduced latency, complementing extensive cloud-based analytics.</a:t>
            </a:r>
          </a:p>
        </p:txBody>
      </p:sp>
      <p:grpSp>
        <p:nvGrpSpPr>
          <p:cNvPr name="Group 12" id="12"/>
          <p:cNvGrpSpPr>
            <a:grpSpLocks noChangeAspect="true"/>
          </p:cNvGrpSpPr>
          <p:nvPr/>
        </p:nvGrpSpPr>
        <p:grpSpPr>
          <a:xfrm rot="0">
            <a:off x="11193810" y="3248769"/>
            <a:ext cx="6133654" cy="6133654"/>
            <a:chOff x="0" y="0"/>
            <a:chExt cx="8178205" cy="8178205"/>
          </a:xfrm>
        </p:grpSpPr>
        <p:sp>
          <p:nvSpPr>
            <p:cNvPr name="Freeform 13" id="13" descr="preencoded.png"/>
            <p:cNvSpPr/>
            <p:nvPr/>
          </p:nvSpPr>
          <p:spPr>
            <a:xfrm flipH="false" flipV="false" rot="0">
              <a:off x="0" y="0"/>
              <a:ext cx="8178165" cy="8178165"/>
            </a:xfrm>
            <a:custGeom>
              <a:avLst/>
              <a:gdLst/>
              <a:ahLst/>
              <a:cxnLst/>
              <a:rect r="r" b="b" t="t" l="l"/>
              <a:pathLst>
                <a:path h="8178165" w="8178165">
                  <a:moveTo>
                    <a:pt x="0" y="0"/>
                  </a:moveTo>
                  <a:lnTo>
                    <a:pt x="8178165" y="0"/>
                  </a:lnTo>
                  <a:lnTo>
                    <a:pt x="8178165" y="8178165"/>
                  </a:lnTo>
                  <a:lnTo>
                    <a:pt x="0" y="8178165"/>
                  </a:lnTo>
                  <a:lnTo>
                    <a:pt x="0" y="0"/>
                  </a:lnTo>
                  <a:close/>
                </a:path>
              </a:pathLst>
            </a:custGeom>
            <a:blipFill>
              <a:blip r:embed="rId3"/>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3527227" y="673894"/>
            <a:ext cx="12626935" cy="708025"/>
          </a:xfrm>
          <a:prstGeom prst="rect">
            <a:avLst/>
          </a:prstGeom>
        </p:spPr>
        <p:txBody>
          <a:bodyPr anchor="t" rtlCol="false" tIns="0" lIns="0" bIns="0" rIns="0">
            <a:spAutoFit/>
          </a:bodyPr>
          <a:lstStyle/>
          <a:p>
            <a:pPr algn="l">
              <a:lnSpc>
                <a:spcPts val="5750"/>
              </a:lnSpc>
            </a:pPr>
            <a:r>
              <a:rPr lang="en-US" sz="4562" b="true">
                <a:solidFill>
                  <a:srgbClr val="1B1B27"/>
                </a:solidFill>
                <a:latin typeface="Alexandria Bold"/>
                <a:ea typeface="Alexandria Bold"/>
                <a:cs typeface="Alexandria Bold"/>
                <a:sym typeface="Alexandria Bold"/>
              </a:rPr>
              <a:t>Real-World Case Studies: AI + IoT in Action</a:t>
            </a:r>
          </a:p>
        </p:txBody>
      </p:sp>
      <p:sp>
        <p:nvSpPr>
          <p:cNvPr name="TextBox 7" id="7"/>
          <p:cNvSpPr txBox="true"/>
          <p:nvPr/>
        </p:nvSpPr>
        <p:spPr>
          <a:xfrm rot="0">
            <a:off x="819447" y="1748432"/>
            <a:ext cx="16649105" cy="469701"/>
          </a:xfrm>
          <a:prstGeom prst="rect">
            <a:avLst/>
          </a:prstGeom>
        </p:spPr>
        <p:txBody>
          <a:bodyPr anchor="t" rtlCol="false" tIns="0" lIns="0" bIns="0" rIns="0">
            <a:spAutoFit/>
          </a:bodyPr>
          <a:lstStyle/>
          <a:p>
            <a:pPr algn="l">
              <a:lnSpc>
                <a:spcPts val="2937"/>
              </a:lnSpc>
            </a:pPr>
            <a:r>
              <a:rPr lang="en-US" sz="1812">
                <a:solidFill>
                  <a:srgbClr val="404155"/>
                </a:solidFill>
                <a:latin typeface="Arimo"/>
                <a:ea typeface="Arimo"/>
                <a:cs typeface="Arimo"/>
                <a:sym typeface="Arimo"/>
              </a:rPr>
              <a:t>Numerous examples demonstrate the transformative impact of AI integrated with IoT across various industries.</a:t>
            </a:r>
          </a:p>
        </p:txBody>
      </p:sp>
      <p:grpSp>
        <p:nvGrpSpPr>
          <p:cNvPr name="Group 8" id="8"/>
          <p:cNvGrpSpPr>
            <a:grpSpLocks noChangeAspect="true"/>
          </p:cNvGrpSpPr>
          <p:nvPr/>
        </p:nvGrpSpPr>
        <p:grpSpPr>
          <a:xfrm rot="0">
            <a:off x="828972" y="2633811"/>
            <a:ext cx="4017020" cy="4017020"/>
            <a:chOff x="0" y="0"/>
            <a:chExt cx="5356027" cy="5356027"/>
          </a:xfrm>
        </p:grpSpPr>
        <p:sp>
          <p:nvSpPr>
            <p:cNvPr name="Freeform 9" id="9" descr="preencoded.png"/>
            <p:cNvSpPr/>
            <p:nvPr/>
          </p:nvSpPr>
          <p:spPr>
            <a:xfrm flipH="false" flipV="false" rot="0">
              <a:off x="0" y="0"/>
              <a:ext cx="5355971" cy="5355971"/>
            </a:xfrm>
            <a:custGeom>
              <a:avLst/>
              <a:gdLst/>
              <a:ahLst/>
              <a:cxnLst/>
              <a:rect r="r" b="b" t="t" l="l"/>
              <a:pathLst>
                <a:path h="5355971" w="5355971">
                  <a:moveTo>
                    <a:pt x="0" y="0"/>
                  </a:moveTo>
                  <a:lnTo>
                    <a:pt x="5355971" y="0"/>
                  </a:lnTo>
                  <a:lnTo>
                    <a:pt x="5355971" y="5355971"/>
                  </a:lnTo>
                  <a:lnTo>
                    <a:pt x="0" y="5355971"/>
                  </a:lnTo>
                  <a:lnTo>
                    <a:pt x="0" y="0"/>
                  </a:lnTo>
                  <a:close/>
                </a:path>
              </a:pathLst>
            </a:custGeom>
            <a:blipFill>
              <a:blip r:embed="rId3"/>
              <a:stretch>
                <a:fillRect l="0" t="0" r="-1" b="-1"/>
              </a:stretch>
            </a:blipFill>
          </p:spPr>
        </p:sp>
      </p:grpSp>
      <p:grpSp>
        <p:nvGrpSpPr>
          <p:cNvPr name="Group 10" id="10"/>
          <p:cNvGrpSpPr>
            <a:grpSpLocks noChangeAspect="true"/>
          </p:cNvGrpSpPr>
          <p:nvPr/>
        </p:nvGrpSpPr>
        <p:grpSpPr>
          <a:xfrm rot="0">
            <a:off x="5033219" y="2633811"/>
            <a:ext cx="4017169" cy="4017169"/>
            <a:chOff x="0" y="0"/>
            <a:chExt cx="5356225" cy="5356225"/>
          </a:xfrm>
        </p:grpSpPr>
        <p:sp>
          <p:nvSpPr>
            <p:cNvPr name="Freeform 11" id="11" descr="preencoded.png"/>
            <p:cNvSpPr/>
            <p:nvPr/>
          </p:nvSpPr>
          <p:spPr>
            <a:xfrm flipH="false" flipV="false" rot="0">
              <a:off x="0" y="0"/>
              <a:ext cx="5356225" cy="5356225"/>
            </a:xfrm>
            <a:custGeom>
              <a:avLst/>
              <a:gdLst/>
              <a:ahLst/>
              <a:cxnLst/>
              <a:rect r="r" b="b" t="t" l="l"/>
              <a:pathLst>
                <a:path h="5356225" w="5356225">
                  <a:moveTo>
                    <a:pt x="0" y="0"/>
                  </a:moveTo>
                  <a:lnTo>
                    <a:pt x="5356225" y="0"/>
                  </a:lnTo>
                  <a:lnTo>
                    <a:pt x="5356225" y="5356225"/>
                  </a:lnTo>
                  <a:lnTo>
                    <a:pt x="0" y="5356225"/>
                  </a:lnTo>
                  <a:lnTo>
                    <a:pt x="0" y="0"/>
                  </a:lnTo>
                  <a:close/>
                </a:path>
              </a:pathLst>
            </a:custGeom>
            <a:blipFill>
              <a:blip r:embed="rId4"/>
              <a:stretch>
                <a:fillRect l="0" t="0" r="0" b="0"/>
              </a:stretch>
            </a:blipFill>
          </p:spPr>
        </p:sp>
      </p:grpSp>
      <p:grpSp>
        <p:nvGrpSpPr>
          <p:cNvPr name="Group 12" id="12"/>
          <p:cNvGrpSpPr>
            <a:grpSpLocks noChangeAspect="true"/>
          </p:cNvGrpSpPr>
          <p:nvPr/>
        </p:nvGrpSpPr>
        <p:grpSpPr>
          <a:xfrm rot="0">
            <a:off x="9237612" y="2633811"/>
            <a:ext cx="4017020" cy="4017020"/>
            <a:chOff x="0" y="0"/>
            <a:chExt cx="5356027" cy="5356027"/>
          </a:xfrm>
        </p:grpSpPr>
        <p:sp>
          <p:nvSpPr>
            <p:cNvPr name="Freeform 13" id="13" descr="preencoded.png"/>
            <p:cNvSpPr/>
            <p:nvPr/>
          </p:nvSpPr>
          <p:spPr>
            <a:xfrm flipH="false" flipV="false" rot="0">
              <a:off x="0" y="0"/>
              <a:ext cx="5355971" cy="5355971"/>
            </a:xfrm>
            <a:custGeom>
              <a:avLst/>
              <a:gdLst/>
              <a:ahLst/>
              <a:cxnLst/>
              <a:rect r="r" b="b" t="t" l="l"/>
              <a:pathLst>
                <a:path h="5355971" w="5355971">
                  <a:moveTo>
                    <a:pt x="0" y="0"/>
                  </a:moveTo>
                  <a:lnTo>
                    <a:pt x="5355971" y="0"/>
                  </a:lnTo>
                  <a:lnTo>
                    <a:pt x="5355971" y="5355971"/>
                  </a:lnTo>
                  <a:lnTo>
                    <a:pt x="0" y="5355971"/>
                  </a:lnTo>
                  <a:lnTo>
                    <a:pt x="0" y="0"/>
                  </a:lnTo>
                  <a:close/>
                </a:path>
              </a:pathLst>
            </a:custGeom>
            <a:blipFill>
              <a:blip r:embed="rId5"/>
              <a:stretch>
                <a:fillRect l="0" t="0" r="-1" b="-1"/>
              </a:stretch>
            </a:blipFill>
          </p:spPr>
        </p:sp>
      </p:grpSp>
      <p:grpSp>
        <p:nvGrpSpPr>
          <p:cNvPr name="Group 14" id="14"/>
          <p:cNvGrpSpPr>
            <a:grpSpLocks noChangeAspect="true"/>
          </p:cNvGrpSpPr>
          <p:nvPr/>
        </p:nvGrpSpPr>
        <p:grpSpPr>
          <a:xfrm rot="0">
            <a:off x="13441859" y="2633811"/>
            <a:ext cx="4017169" cy="4017169"/>
            <a:chOff x="0" y="0"/>
            <a:chExt cx="5356225" cy="5356225"/>
          </a:xfrm>
        </p:grpSpPr>
        <p:sp>
          <p:nvSpPr>
            <p:cNvPr name="Freeform 15" id="15" descr="preencoded.png"/>
            <p:cNvSpPr/>
            <p:nvPr/>
          </p:nvSpPr>
          <p:spPr>
            <a:xfrm flipH="false" flipV="false" rot="0">
              <a:off x="0" y="0"/>
              <a:ext cx="5356225" cy="5356225"/>
            </a:xfrm>
            <a:custGeom>
              <a:avLst/>
              <a:gdLst/>
              <a:ahLst/>
              <a:cxnLst/>
              <a:rect r="r" b="b" t="t" l="l"/>
              <a:pathLst>
                <a:path h="5356225" w="5356225">
                  <a:moveTo>
                    <a:pt x="0" y="0"/>
                  </a:moveTo>
                  <a:lnTo>
                    <a:pt x="5356225" y="0"/>
                  </a:lnTo>
                  <a:lnTo>
                    <a:pt x="5356225" y="5356225"/>
                  </a:lnTo>
                  <a:lnTo>
                    <a:pt x="0" y="5356225"/>
                  </a:lnTo>
                  <a:lnTo>
                    <a:pt x="0" y="0"/>
                  </a:lnTo>
                  <a:close/>
                </a:path>
              </a:pathLst>
            </a:custGeom>
            <a:blipFill>
              <a:blip r:embed="rId6"/>
              <a:stretch>
                <a:fillRect l="0" t="0" r="0" b="0"/>
              </a:stretch>
            </a:blipFill>
          </p:spPr>
        </p:sp>
      </p:grpSp>
      <p:grpSp>
        <p:nvGrpSpPr>
          <p:cNvPr name="Group 16" id="16"/>
          <p:cNvGrpSpPr/>
          <p:nvPr/>
        </p:nvGrpSpPr>
        <p:grpSpPr>
          <a:xfrm rot="0">
            <a:off x="819447" y="7191077"/>
            <a:ext cx="116979" cy="116979"/>
            <a:chOff x="0" y="0"/>
            <a:chExt cx="155972" cy="155972"/>
          </a:xfrm>
        </p:grpSpPr>
        <p:sp>
          <p:nvSpPr>
            <p:cNvPr name="Freeform 17" id="17"/>
            <p:cNvSpPr/>
            <p:nvPr/>
          </p:nvSpPr>
          <p:spPr>
            <a:xfrm flipH="false" flipV="false" rot="0">
              <a:off x="0" y="0"/>
              <a:ext cx="155956" cy="155956"/>
            </a:xfrm>
            <a:custGeom>
              <a:avLst/>
              <a:gdLst/>
              <a:ahLst/>
              <a:cxnLst/>
              <a:rect r="r" b="b" t="t" l="l"/>
              <a:pathLst>
                <a:path h="155956" w="155956">
                  <a:moveTo>
                    <a:pt x="0" y="77978"/>
                  </a:moveTo>
                  <a:cubicBezTo>
                    <a:pt x="0" y="34925"/>
                    <a:pt x="34925" y="0"/>
                    <a:pt x="77978" y="0"/>
                  </a:cubicBezTo>
                  <a:cubicBezTo>
                    <a:pt x="121031" y="0"/>
                    <a:pt x="155956" y="34925"/>
                    <a:pt x="155956" y="77978"/>
                  </a:cubicBezTo>
                  <a:cubicBezTo>
                    <a:pt x="155956" y="121031"/>
                    <a:pt x="121031" y="155956"/>
                    <a:pt x="77978" y="155956"/>
                  </a:cubicBezTo>
                  <a:cubicBezTo>
                    <a:pt x="34925" y="155956"/>
                    <a:pt x="0" y="121031"/>
                    <a:pt x="0" y="77978"/>
                  </a:cubicBezTo>
                  <a:close/>
                </a:path>
              </a:pathLst>
            </a:custGeom>
            <a:solidFill>
              <a:srgbClr val="1B54DA"/>
            </a:solidFill>
            <a:ln w="12700">
              <a:solidFill>
                <a:srgbClr val="000000"/>
              </a:solidFill>
            </a:ln>
          </p:spPr>
        </p:sp>
      </p:grpSp>
      <p:sp>
        <p:nvSpPr>
          <p:cNvPr name="TextBox 18" id="18"/>
          <p:cNvSpPr txBox="true"/>
          <p:nvPr/>
        </p:nvSpPr>
        <p:spPr>
          <a:xfrm rot="0">
            <a:off x="1170534" y="7047608"/>
            <a:ext cx="4332237" cy="384870"/>
          </a:xfrm>
          <a:prstGeom prst="rect">
            <a:avLst/>
          </a:prstGeom>
        </p:spPr>
        <p:txBody>
          <a:bodyPr anchor="t" rtlCol="false" tIns="0" lIns="0" bIns="0" rIns="0">
            <a:spAutoFit/>
          </a:bodyPr>
          <a:lstStyle/>
          <a:p>
            <a:pPr algn="l">
              <a:lnSpc>
                <a:spcPts val="2875"/>
              </a:lnSpc>
            </a:pPr>
            <a:r>
              <a:rPr lang="en-US" sz="2249">
                <a:solidFill>
                  <a:srgbClr val="404155"/>
                </a:solidFill>
                <a:latin typeface="Alexandria"/>
                <a:ea typeface="Alexandria"/>
                <a:cs typeface="Alexandria"/>
                <a:sym typeface="Alexandria"/>
              </a:rPr>
              <a:t>Smart Thermostats (e.g., Nest)</a:t>
            </a:r>
          </a:p>
        </p:txBody>
      </p:sp>
      <p:sp>
        <p:nvSpPr>
          <p:cNvPr name="TextBox 19" id="19"/>
          <p:cNvSpPr txBox="true"/>
          <p:nvPr/>
        </p:nvSpPr>
        <p:spPr>
          <a:xfrm rot="0">
            <a:off x="1170534" y="7477571"/>
            <a:ext cx="7827169" cy="844154"/>
          </a:xfrm>
          <a:prstGeom prst="rect">
            <a:avLst/>
          </a:prstGeom>
        </p:spPr>
        <p:txBody>
          <a:bodyPr anchor="t" rtlCol="false" tIns="0" lIns="0" bIns="0" rIns="0">
            <a:spAutoFit/>
          </a:bodyPr>
          <a:lstStyle/>
          <a:p>
            <a:pPr algn="l">
              <a:lnSpc>
                <a:spcPts val="2937"/>
              </a:lnSpc>
            </a:pPr>
            <a:r>
              <a:rPr lang="en-US" sz="1812">
                <a:solidFill>
                  <a:srgbClr val="404155"/>
                </a:solidFill>
                <a:latin typeface="Arimo"/>
                <a:ea typeface="Arimo"/>
                <a:cs typeface="Arimo"/>
                <a:sym typeface="Arimo"/>
              </a:rPr>
              <a:t>AI learns user preferences to optimise energy consumption, saving costs.</a:t>
            </a:r>
          </a:p>
        </p:txBody>
      </p:sp>
      <p:grpSp>
        <p:nvGrpSpPr>
          <p:cNvPr name="Group 20" id="20"/>
          <p:cNvGrpSpPr/>
          <p:nvPr/>
        </p:nvGrpSpPr>
        <p:grpSpPr>
          <a:xfrm rot="0">
            <a:off x="9290298" y="7191077"/>
            <a:ext cx="116979" cy="116979"/>
            <a:chOff x="0" y="0"/>
            <a:chExt cx="155972" cy="155972"/>
          </a:xfrm>
        </p:grpSpPr>
        <p:sp>
          <p:nvSpPr>
            <p:cNvPr name="Freeform 21" id="21"/>
            <p:cNvSpPr/>
            <p:nvPr/>
          </p:nvSpPr>
          <p:spPr>
            <a:xfrm flipH="false" flipV="false" rot="0">
              <a:off x="0" y="0"/>
              <a:ext cx="155956" cy="155956"/>
            </a:xfrm>
            <a:custGeom>
              <a:avLst/>
              <a:gdLst/>
              <a:ahLst/>
              <a:cxnLst/>
              <a:rect r="r" b="b" t="t" l="l"/>
              <a:pathLst>
                <a:path h="155956" w="155956">
                  <a:moveTo>
                    <a:pt x="0" y="77978"/>
                  </a:moveTo>
                  <a:cubicBezTo>
                    <a:pt x="0" y="34925"/>
                    <a:pt x="34925" y="0"/>
                    <a:pt x="77978" y="0"/>
                  </a:cubicBezTo>
                  <a:cubicBezTo>
                    <a:pt x="121031" y="0"/>
                    <a:pt x="155956" y="34925"/>
                    <a:pt x="155956" y="77978"/>
                  </a:cubicBezTo>
                  <a:cubicBezTo>
                    <a:pt x="155956" y="121031"/>
                    <a:pt x="121031" y="155956"/>
                    <a:pt x="77978" y="155956"/>
                  </a:cubicBezTo>
                  <a:cubicBezTo>
                    <a:pt x="34925" y="155956"/>
                    <a:pt x="0" y="121031"/>
                    <a:pt x="0" y="77978"/>
                  </a:cubicBezTo>
                  <a:close/>
                </a:path>
              </a:pathLst>
            </a:custGeom>
            <a:solidFill>
              <a:srgbClr val="1B54DA"/>
            </a:solidFill>
            <a:ln w="12700">
              <a:solidFill>
                <a:srgbClr val="000000"/>
              </a:solidFill>
            </a:ln>
          </p:spPr>
        </p:sp>
      </p:grpSp>
      <p:sp>
        <p:nvSpPr>
          <p:cNvPr name="TextBox 22" id="22"/>
          <p:cNvSpPr txBox="true"/>
          <p:nvPr/>
        </p:nvSpPr>
        <p:spPr>
          <a:xfrm rot="0">
            <a:off x="9641384" y="7047608"/>
            <a:ext cx="4901059" cy="384870"/>
          </a:xfrm>
          <a:prstGeom prst="rect">
            <a:avLst/>
          </a:prstGeom>
        </p:spPr>
        <p:txBody>
          <a:bodyPr anchor="t" rtlCol="false" tIns="0" lIns="0" bIns="0" rIns="0">
            <a:spAutoFit/>
          </a:bodyPr>
          <a:lstStyle/>
          <a:p>
            <a:pPr algn="l">
              <a:lnSpc>
                <a:spcPts val="2875"/>
              </a:lnSpc>
            </a:pPr>
            <a:r>
              <a:rPr lang="en-US" sz="2249">
                <a:solidFill>
                  <a:srgbClr val="404155"/>
                </a:solidFill>
                <a:latin typeface="Alexandria"/>
                <a:ea typeface="Alexandria"/>
                <a:cs typeface="Alexandria"/>
                <a:sym typeface="Alexandria"/>
              </a:rPr>
              <a:t>Industrial Predictive Maintenance</a:t>
            </a:r>
          </a:p>
        </p:txBody>
      </p:sp>
      <p:sp>
        <p:nvSpPr>
          <p:cNvPr name="TextBox 23" id="23"/>
          <p:cNvSpPr txBox="true"/>
          <p:nvPr/>
        </p:nvSpPr>
        <p:spPr>
          <a:xfrm rot="0">
            <a:off x="9641384" y="7477571"/>
            <a:ext cx="7827169" cy="844154"/>
          </a:xfrm>
          <a:prstGeom prst="rect">
            <a:avLst/>
          </a:prstGeom>
        </p:spPr>
        <p:txBody>
          <a:bodyPr anchor="t" rtlCol="false" tIns="0" lIns="0" bIns="0" rIns="0">
            <a:spAutoFit/>
          </a:bodyPr>
          <a:lstStyle/>
          <a:p>
            <a:pPr algn="l">
              <a:lnSpc>
                <a:spcPts val="2937"/>
              </a:lnSpc>
            </a:pPr>
            <a:r>
              <a:rPr lang="en-US" sz="1812">
                <a:solidFill>
                  <a:srgbClr val="404155"/>
                </a:solidFill>
                <a:latin typeface="Arimo"/>
                <a:ea typeface="Arimo"/>
                <a:cs typeface="Arimo"/>
                <a:sym typeface="Arimo"/>
              </a:rPr>
              <a:t>AI analyses sensor data from machinery to predict failures, reducing downtime.</a:t>
            </a:r>
          </a:p>
        </p:txBody>
      </p:sp>
      <p:grpSp>
        <p:nvGrpSpPr>
          <p:cNvPr name="Group 24" id="24"/>
          <p:cNvGrpSpPr/>
          <p:nvPr/>
        </p:nvGrpSpPr>
        <p:grpSpPr>
          <a:xfrm rot="0">
            <a:off x="819447" y="8914359"/>
            <a:ext cx="116979" cy="116979"/>
            <a:chOff x="0" y="0"/>
            <a:chExt cx="155972" cy="155972"/>
          </a:xfrm>
        </p:grpSpPr>
        <p:sp>
          <p:nvSpPr>
            <p:cNvPr name="Freeform 25" id="25"/>
            <p:cNvSpPr/>
            <p:nvPr/>
          </p:nvSpPr>
          <p:spPr>
            <a:xfrm flipH="false" flipV="false" rot="0">
              <a:off x="0" y="0"/>
              <a:ext cx="155956" cy="155956"/>
            </a:xfrm>
            <a:custGeom>
              <a:avLst/>
              <a:gdLst/>
              <a:ahLst/>
              <a:cxnLst/>
              <a:rect r="r" b="b" t="t" l="l"/>
              <a:pathLst>
                <a:path h="155956" w="155956">
                  <a:moveTo>
                    <a:pt x="0" y="77978"/>
                  </a:moveTo>
                  <a:cubicBezTo>
                    <a:pt x="0" y="34925"/>
                    <a:pt x="34925" y="0"/>
                    <a:pt x="77978" y="0"/>
                  </a:cubicBezTo>
                  <a:cubicBezTo>
                    <a:pt x="121031" y="0"/>
                    <a:pt x="155956" y="34925"/>
                    <a:pt x="155956" y="77978"/>
                  </a:cubicBezTo>
                  <a:cubicBezTo>
                    <a:pt x="155956" y="121031"/>
                    <a:pt x="121031" y="155956"/>
                    <a:pt x="77978" y="155956"/>
                  </a:cubicBezTo>
                  <a:cubicBezTo>
                    <a:pt x="34925" y="155956"/>
                    <a:pt x="0" y="121031"/>
                    <a:pt x="0" y="77978"/>
                  </a:cubicBezTo>
                  <a:close/>
                </a:path>
              </a:pathLst>
            </a:custGeom>
            <a:solidFill>
              <a:srgbClr val="1B54DA"/>
            </a:solidFill>
            <a:ln w="12700">
              <a:solidFill>
                <a:srgbClr val="000000"/>
              </a:solidFill>
            </a:ln>
          </p:spPr>
        </p:sp>
      </p:grpSp>
      <p:sp>
        <p:nvSpPr>
          <p:cNvPr name="TextBox 26" id="26"/>
          <p:cNvSpPr txBox="true"/>
          <p:nvPr/>
        </p:nvSpPr>
        <p:spPr>
          <a:xfrm rot="0">
            <a:off x="1170534" y="8770887"/>
            <a:ext cx="4311997" cy="384870"/>
          </a:xfrm>
          <a:prstGeom prst="rect">
            <a:avLst/>
          </a:prstGeom>
        </p:spPr>
        <p:txBody>
          <a:bodyPr anchor="t" rtlCol="false" tIns="0" lIns="0" bIns="0" rIns="0">
            <a:spAutoFit/>
          </a:bodyPr>
          <a:lstStyle/>
          <a:p>
            <a:pPr algn="l">
              <a:lnSpc>
                <a:spcPts val="2875"/>
              </a:lnSpc>
            </a:pPr>
            <a:r>
              <a:rPr lang="en-US" sz="2249">
                <a:solidFill>
                  <a:srgbClr val="404155"/>
                </a:solidFill>
                <a:latin typeface="Alexandria"/>
                <a:ea typeface="Alexandria"/>
                <a:cs typeface="Alexandria"/>
                <a:sym typeface="Alexandria"/>
              </a:rPr>
              <a:t>Smart Traffic Control Systems</a:t>
            </a:r>
          </a:p>
        </p:txBody>
      </p:sp>
      <p:sp>
        <p:nvSpPr>
          <p:cNvPr name="TextBox 27" id="27"/>
          <p:cNvSpPr txBox="true"/>
          <p:nvPr/>
        </p:nvSpPr>
        <p:spPr>
          <a:xfrm rot="0">
            <a:off x="1170534" y="9200852"/>
            <a:ext cx="7827169" cy="844154"/>
          </a:xfrm>
          <a:prstGeom prst="rect">
            <a:avLst/>
          </a:prstGeom>
        </p:spPr>
        <p:txBody>
          <a:bodyPr anchor="t" rtlCol="false" tIns="0" lIns="0" bIns="0" rIns="0">
            <a:spAutoFit/>
          </a:bodyPr>
          <a:lstStyle/>
          <a:p>
            <a:pPr algn="l">
              <a:lnSpc>
                <a:spcPts val="2937"/>
              </a:lnSpc>
            </a:pPr>
            <a:r>
              <a:rPr lang="en-US" sz="1812">
                <a:solidFill>
                  <a:srgbClr val="404155"/>
                </a:solidFill>
                <a:latin typeface="Arimo"/>
                <a:ea typeface="Arimo"/>
                <a:cs typeface="Arimo"/>
                <a:sym typeface="Arimo"/>
              </a:rPr>
              <a:t>AI optimises traffic flow in real-time, reducing congestion and pollution.</a:t>
            </a:r>
          </a:p>
        </p:txBody>
      </p:sp>
      <p:grpSp>
        <p:nvGrpSpPr>
          <p:cNvPr name="Group 28" id="28"/>
          <p:cNvGrpSpPr/>
          <p:nvPr/>
        </p:nvGrpSpPr>
        <p:grpSpPr>
          <a:xfrm rot="0">
            <a:off x="9290298" y="8914359"/>
            <a:ext cx="116979" cy="116979"/>
            <a:chOff x="0" y="0"/>
            <a:chExt cx="155972" cy="155972"/>
          </a:xfrm>
        </p:grpSpPr>
        <p:sp>
          <p:nvSpPr>
            <p:cNvPr name="Freeform 29" id="29"/>
            <p:cNvSpPr/>
            <p:nvPr/>
          </p:nvSpPr>
          <p:spPr>
            <a:xfrm flipH="false" flipV="false" rot="0">
              <a:off x="0" y="0"/>
              <a:ext cx="155956" cy="155956"/>
            </a:xfrm>
            <a:custGeom>
              <a:avLst/>
              <a:gdLst/>
              <a:ahLst/>
              <a:cxnLst/>
              <a:rect r="r" b="b" t="t" l="l"/>
              <a:pathLst>
                <a:path h="155956" w="155956">
                  <a:moveTo>
                    <a:pt x="0" y="77978"/>
                  </a:moveTo>
                  <a:cubicBezTo>
                    <a:pt x="0" y="34925"/>
                    <a:pt x="34925" y="0"/>
                    <a:pt x="77978" y="0"/>
                  </a:cubicBezTo>
                  <a:cubicBezTo>
                    <a:pt x="121031" y="0"/>
                    <a:pt x="155956" y="34925"/>
                    <a:pt x="155956" y="77978"/>
                  </a:cubicBezTo>
                  <a:cubicBezTo>
                    <a:pt x="155956" y="121031"/>
                    <a:pt x="121031" y="155956"/>
                    <a:pt x="77978" y="155956"/>
                  </a:cubicBezTo>
                  <a:cubicBezTo>
                    <a:pt x="34925" y="155956"/>
                    <a:pt x="0" y="121031"/>
                    <a:pt x="0" y="77978"/>
                  </a:cubicBezTo>
                  <a:close/>
                </a:path>
              </a:pathLst>
            </a:custGeom>
            <a:solidFill>
              <a:srgbClr val="1B54DA"/>
            </a:solidFill>
            <a:ln w="12700">
              <a:solidFill>
                <a:srgbClr val="000000"/>
              </a:solidFill>
            </a:ln>
          </p:spPr>
        </p:sp>
      </p:grpSp>
      <p:sp>
        <p:nvSpPr>
          <p:cNvPr name="TextBox 30" id="30"/>
          <p:cNvSpPr txBox="true"/>
          <p:nvPr/>
        </p:nvSpPr>
        <p:spPr>
          <a:xfrm rot="0">
            <a:off x="9641384" y="8770887"/>
            <a:ext cx="3910012" cy="384870"/>
          </a:xfrm>
          <a:prstGeom prst="rect">
            <a:avLst/>
          </a:prstGeom>
        </p:spPr>
        <p:txBody>
          <a:bodyPr anchor="t" rtlCol="false" tIns="0" lIns="0" bIns="0" rIns="0">
            <a:spAutoFit/>
          </a:bodyPr>
          <a:lstStyle/>
          <a:p>
            <a:pPr algn="l">
              <a:lnSpc>
                <a:spcPts val="2875"/>
              </a:lnSpc>
            </a:pPr>
            <a:r>
              <a:rPr lang="en-US" sz="2249">
                <a:solidFill>
                  <a:srgbClr val="404155"/>
                </a:solidFill>
                <a:latin typeface="Alexandria"/>
                <a:ea typeface="Alexandria"/>
                <a:cs typeface="Alexandria"/>
                <a:sym typeface="Alexandria"/>
              </a:rPr>
              <a:t>Remote Health Monitoring</a:t>
            </a:r>
          </a:p>
        </p:txBody>
      </p:sp>
      <p:sp>
        <p:nvSpPr>
          <p:cNvPr name="TextBox 31" id="31"/>
          <p:cNvSpPr txBox="true"/>
          <p:nvPr/>
        </p:nvSpPr>
        <p:spPr>
          <a:xfrm rot="0">
            <a:off x="9641384" y="9200852"/>
            <a:ext cx="7827169" cy="844154"/>
          </a:xfrm>
          <a:prstGeom prst="rect">
            <a:avLst/>
          </a:prstGeom>
        </p:spPr>
        <p:txBody>
          <a:bodyPr anchor="t" rtlCol="false" tIns="0" lIns="0" bIns="0" rIns="0">
            <a:spAutoFit/>
          </a:bodyPr>
          <a:lstStyle/>
          <a:p>
            <a:pPr algn="l">
              <a:lnSpc>
                <a:spcPts val="2937"/>
              </a:lnSpc>
            </a:pPr>
            <a:r>
              <a:rPr lang="en-US" sz="1812">
                <a:solidFill>
                  <a:srgbClr val="404155"/>
                </a:solidFill>
                <a:latin typeface="Arimo"/>
                <a:ea typeface="Arimo"/>
                <a:cs typeface="Arimo"/>
                <a:sym typeface="Arimo"/>
              </a:rPr>
              <a:t>Wearable IoT devices with AI analyse vital signs, detecting anomalies and alerting caregivers.</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73E6"/>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a:ln w="12700">
              <a:solidFill>
                <a:srgbClr val="000000"/>
              </a:solidFill>
            </a:ln>
          </p:spPr>
        </p:sp>
      </p:grpSp>
      <p:sp>
        <p:nvSpPr>
          <p:cNvPr name="TextBox 6" id="6"/>
          <p:cNvSpPr txBox="true"/>
          <p:nvPr/>
        </p:nvSpPr>
        <p:spPr>
          <a:xfrm rot="0">
            <a:off x="4129906" y="1286321"/>
            <a:ext cx="11005424" cy="881062"/>
          </a:xfrm>
          <a:prstGeom prst="rect">
            <a:avLst/>
          </a:prstGeom>
        </p:spPr>
        <p:txBody>
          <a:bodyPr anchor="t" rtlCol="false" tIns="0" lIns="0" bIns="0" rIns="0">
            <a:spAutoFit/>
          </a:bodyPr>
          <a:lstStyle/>
          <a:p>
            <a:pPr algn="l">
              <a:lnSpc>
                <a:spcPts val="6937"/>
              </a:lnSpc>
            </a:pPr>
            <a:r>
              <a:rPr lang="en-US" sz="5562" b="true">
                <a:solidFill>
                  <a:srgbClr val="1B1B27"/>
                </a:solidFill>
                <a:latin typeface="Alexandria Bold"/>
                <a:ea typeface="Alexandria Bold"/>
                <a:cs typeface="Alexandria Bold"/>
                <a:sym typeface="Alexandria Bold"/>
              </a:rPr>
              <a:t>Advantages of AI-Powered IoT</a:t>
            </a:r>
          </a:p>
        </p:txBody>
      </p:sp>
      <p:sp>
        <p:nvSpPr>
          <p:cNvPr name="TextBox 7" id="7"/>
          <p:cNvSpPr txBox="true"/>
          <p:nvPr/>
        </p:nvSpPr>
        <p:spPr>
          <a:xfrm rot="0">
            <a:off x="992238" y="2677120"/>
            <a:ext cx="16303526"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The fusion of AI and IoT brings forth a multitude of advantages, revolutionising how we interact with technology and the world around us.</a:t>
            </a:r>
          </a:p>
        </p:txBody>
      </p:sp>
      <p:grpSp>
        <p:nvGrpSpPr>
          <p:cNvPr name="Group 8" id="8"/>
          <p:cNvGrpSpPr/>
          <p:nvPr/>
        </p:nvGrpSpPr>
        <p:grpSpPr>
          <a:xfrm rot="0">
            <a:off x="987475" y="4003327"/>
            <a:ext cx="5254973" cy="2569517"/>
            <a:chOff x="0" y="0"/>
            <a:chExt cx="7006630" cy="3426023"/>
          </a:xfrm>
        </p:grpSpPr>
        <p:sp>
          <p:nvSpPr>
            <p:cNvPr name="Freeform 9" id="9"/>
            <p:cNvSpPr/>
            <p:nvPr/>
          </p:nvSpPr>
          <p:spPr>
            <a:xfrm flipH="false" flipV="false" rot="0">
              <a:off x="6350" y="6350"/>
              <a:ext cx="6994017" cy="3413379"/>
            </a:xfrm>
            <a:custGeom>
              <a:avLst/>
              <a:gdLst/>
              <a:ahLst/>
              <a:cxnLst/>
              <a:rect r="r" b="b" t="t" l="l"/>
              <a:pathLst>
                <a:path h="3413379" w="6994017">
                  <a:moveTo>
                    <a:pt x="0" y="907288"/>
                  </a:moveTo>
                  <a:cubicBezTo>
                    <a:pt x="0" y="406273"/>
                    <a:pt x="407035" y="0"/>
                    <a:pt x="909066" y="0"/>
                  </a:cubicBezTo>
                  <a:lnTo>
                    <a:pt x="6084951" y="0"/>
                  </a:lnTo>
                  <a:cubicBezTo>
                    <a:pt x="6586982" y="0"/>
                    <a:pt x="6994017" y="406273"/>
                    <a:pt x="6994017" y="907288"/>
                  </a:cubicBezTo>
                  <a:lnTo>
                    <a:pt x="6994017" y="2506091"/>
                  </a:lnTo>
                  <a:cubicBezTo>
                    <a:pt x="6994017" y="3007233"/>
                    <a:pt x="6586982" y="3413379"/>
                    <a:pt x="6084951" y="3413379"/>
                  </a:cubicBezTo>
                  <a:lnTo>
                    <a:pt x="909066" y="3413379"/>
                  </a:lnTo>
                  <a:cubicBezTo>
                    <a:pt x="407035" y="3413379"/>
                    <a:pt x="0" y="3007106"/>
                    <a:pt x="0" y="2506091"/>
                  </a:cubicBezTo>
                  <a:close/>
                </a:path>
              </a:pathLst>
            </a:custGeom>
            <a:solidFill>
              <a:srgbClr val="D2DDF9"/>
            </a:solidFill>
            <a:ln w="12700">
              <a:solidFill>
                <a:srgbClr val="000000"/>
              </a:solidFill>
            </a:ln>
          </p:spPr>
        </p:sp>
        <p:sp>
          <p:nvSpPr>
            <p:cNvPr name="Freeform 10" id="10"/>
            <p:cNvSpPr/>
            <p:nvPr/>
          </p:nvSpPr>
          <p:spPr>
            <a:xfrm flipH="false" flipV="false" rot="0">
              <a:off x="0" y="0"/>
              <a:ext cx="7006717" cy="3426079"/>
            </a:xfrm>
            <a:custGeom>
              <a:avLst/>
              <a:gdLst/>
              <a:ahLst/>
              <a:cxnLst/>
              <a:rect r="r" b="b" t="t" l="l"/>
              <a:pathLst>
                <a:path h="3426079" w="7006717">
                  <a:moveTo>
                    <a:pt x="0" y="913638"/>
                  </a:moveTo>
                  <a:cubicBezTo>
                    <a:pt x="0" y="409067"/>
                    <a:pt x="409829" y="0"/>
                    <a:pt x="915416" y="0"/>
                  </a:cubicBezTo>
                  <a:lnTo>
                    <a:pt x="6091301" y="0"/>
                  </a:lnTo>
                  <a:lnTo>
                    <a:pt x="6091301" y="6350"/>
                  </a:lnTo>
                  <a:lnTo>
                    <a:pt x="6091301" y="0"/>
                  </a:lnTo>
                  <a:cubicBezTo>
                    <a:pt x="6596888" y="0"/>
                    <a:pt x="7006717" y="409067"/>
                    <a:pt x="7006717" y="913638"/>
                  </a:cubicBezTo>
                  <a:lnTo>
                    <a:pt x="7000367" y="913638"/>
                  </a:lnTo>
                  <a:lnTo>
                    <a:pt x="7006717" y="913638"/>
                  </a:lnTo>
                  <a:lnTo>
                    <a:pt x="7006717" y="2512441"/>
                  </a:lnTo>
                  <a:lnTo>
                    <a:pt x="7000367" y="2512441"/>
                  </a:lnTo>
                  <a:lnTo>
                    <a:pt x="7006717" y="2512441"/>
                  </a:lnTo>
                  <a:cubicBezTo>
                    <a:pt x="7006717" y="3017012"/>
                    <a:pt x="6596888" y="3426079"/>
                    <a:pt x="6091301" y="3426079"/>
                  </a:cubicBezTo>
                  <a:lnTo>
                    <a:pt x="6091301" y="3419729"/>
                  </a:lnTo>
                  <a:lnTo>
                    <a:pt x="6091301" y="3426079"/>
                  </a:lnTo>
                  <a:lnTo>
                    <a:pt x="915416" y="3426079"/>
                  </a:lnTo>
                  <a:lnTo>
                    <a:pt x="915416" y="3419729"/>
                  </a:lnTo>
                  <a:lnTo>
                    <a:pt x="915416" y="3426079"/>
                  </a:lnTo>
                  <a:cubicBezTo>
                    <a:pt x="409829" y="3426079"/>
                    <a:pt x="0" y="3017012"/>
                    <a:pt x="0" y="2512441"/>
                  </a:cubicBezTo>
                  <a:lnTo>
                    <a:pt x="0" y="913638"/>
                  </a:lnTo>
                  <a:lnTo>
                    <a:pt x="6350" y="913638"/>
                  </a:lnTo>
                  <a:lnTo>
                    <a:pt x="0" y="913638"/>
                  </a:lnTo>
                  <a:moveTo>
                    <a:pt x="12700" y="913638"/>
                  </a:moveTo>
                  <a:lnTo>
                    <a:pt x="12700" y="2512441"/>
                  </a:lnTo>
                  <a:lnTo>
                    <a:pt x="6350" y="2512441"/>
                  </a:lnTo>
                  <a:lnTo>
                    <a:pt x="12700" y="2512441"/>
                  </a:lnTo>
                  <a:cubicBezTo>
                    <a:pt x="12700" y="3009900"/>
                    <a:pt x="416814" y="3413379"/>
                    <a:pt x="915416" y="3413379"/>
                  </a:cubicBezTo>
                  <a:lnTo>
                    <a:pt x="6091301" y="3413379"/>
                  </a:lnTo>
                  <a:cubicBezTo>
                    <a:pt x="6589903" y="3413379"/>
                    <a:pt x="6994017" y="3010027"/>
                    <a:pt x="6994017" y="2512441"/>
                  </a:cubicBezTo>
                  <a:lnTo>
                    <a:pt x="6994017" y="913638"/>
                  </a:lnTo>
                  <a:cubicBezTo>
                    <a:pt x="6993890" y="416052"/>
                    <a:pt x="6589776" y="12700"/>
                    <a:pt x="6091301" y="12700"/>
                  </a:cubicBezTo>
                  <a:lnTo>
                    <a:pt x="915416" y="12700"/>
                  </a:lnTo>
                  <a:lnTo>
                    <a:pt x="915416" y="6350"/>
                  </a:lnTo>
                  <a:lnTo>
                    <a:pt x="915416" y="12700"/>
                  </a:lnTo>
                  <a:cubicBezTo>
                    <a:pt x="416814" y="12700"/>
                    <a:pt x="12700" y="416052"/>
                    <a:pt x="12700" y="913638"/>
                  </a:cubicBezTo>
                  <a:close/>
                </a:path>
              </a:pathLst>
            </a:custGeom>
            <a:solidFill>
              <a:srgbClr val="B8C3DF"/>
            </a:solidFill>
            <a:ln w="12700">
              <a:solidFill>
                <a:srgbClr val="000000"/>
              </a:solidFill>
            </a:ln>
          </p:spPr>
        </p:sp>
      </p:grpSp>
      <p:sp>
        <p:nvSpPr>
          <p:cNvPr name="TextBox 11" id="11"/>
          <p:cNvSpPr txBox="true"/>
          <p:nvPr/>
        </p:nvSpPr>
        <p:spPr>
          <a:xfrm rot="0">
            <a:off x="1285280" y="4282082"/>
            <a:ext cx="4009430"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Enhanced Automation</a:t>
            </a:r>
          </a:p>
        </p:txBody>
      </p:sp>
      <p:sp>
        <p:nvSpPr>
          <p:cNvPr name="TextBox 12" id="12"/>
          <p:cNvSpPr txBox="true"/>
          <p:nvPr/>
        </p:nvSpPr>
        <p:spPr>
          <a:xfrm rot="0">
            <a:off x="1285280" y="4809381"/>
            <a:ext cx="4659362"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Autonomous systems that streamline operations and reduce manual effort.</a:t>
            </a:r>
          </a:p>
        </p:txBody>
      </p:sp>
      <p:grpSp>
        <p:nvGrpSpPr>
          <p:cNvPr name="Group 13" id="13"/>
          <p:cNvGrpSpPr/>
          <p:nvPr/>
        </p:nvGrpSpPr>
        <p:grpSpPr>
          <a:xfrm rot="0">
            <a:off x="6516440" y="4003327"/>
            <a:ext cx="5254973" cy="2569517"/>
            <a:chOff x="0" y="0"/>
            <a:chExt cx="7006630" cy="3426023"/>
          </a:xfrm>
        </p:grpSpPr>
        <p:sp>
          <p:nvSpPr>
            <p:cNvPr name="Freeform 14" id="14"/>
            <p:cNvSpPr/>
            <p:nvPr/>
          </p:nvSpPr>
          <p:spPr>
            <a:xfrm flipH="false" flipV="false" rot="0">
              <a:off x="6350" y="6350"/>
              <a:ext cx="6994017" cy="3413379"/>
            </a:xfrm>
            <a:custGeom>
              <a:avLst/>
              <a:gdLst/>
              <a:ahLst/>
              <a:cxnLst/>
              <a:rect r="r" b="b" t="t" l="l"/>
              <a:pathLst>
                <a:path h="3413379" w="6994017">
                  <a:moveTo>
                    <a:pt x="0" y="907288"/>
                  </a:moveTo>
                  <a:cubicBezTo>
                    <a:pt x="0" y="406273"/>
                    <a:pt x="407035" y="0"/>
                    <a:pt x="909066" y="0"/>
                  </a:cubicBezTo>
                  <a:lnTo>
                    <a:pt x="6084951" y="0"/>
                  </a:lnTo>
                  <a:cubicBezTo>
                    <a:pt x="6586982" y="0"/>
                    <a:pt x="6994017" y="406273"/>
                    <a:pt x="6994017" y="907288"/>
                  </a:cubicBezTo>
                  <a:lnTo>
                    <a:pt x="6994017" y="2506091"/>
                  </a:lnTo>
                  <a:cubicBezTo>
                    <a:pt x="6994017" y="3007233"/>
                    <a:pt x="6586982" y="3413379"/>
                    <a:pt x="6084951" y="3413379"/>
                  </a:cubicBezTo>
                  <a:lnTo>
                    <a:pt x="909066" y="3413379"/>
                  </a:lnTo>
                  <a:cubicBezTo>
                    <a:pt x="407035" y="3413379"/>
                    <a:pt x="0" y="3007106"/>
                    <a:pt x="0" y="2506091"/>
                  </a:cubicBezTo>
                  <a:close/>
                </a:path>
              </a:pathLst>
            </a:custGeom>
            <a:solidFill>
              <a:srgbClr val="D2DDF9"/>
            </a:solidFill>
            <a:ln w="12700">
              <a:solidFill>
                <a:srgbClr val="000000"/>
              </a:solidFill>
            </a:ln>
          </p:spPr>
        </p:sp>
        <p:sp>
          <p:nvSpPr>
            <p:cNvPr name="Freeform 15" id="15"/>
            <p:cNvSpPr/>
            <p:nvPr/>
          </p:nvSpPr>
          <p:spPr>
            <a:xfrm flipH="false" flipV="false" rot="0">
              <a:off x="0" y="0"/>
              <a:ext cx="7006717" cy="3426079"/>
            </a:xfrm>
            <a:custGeom>
              <a:avLst/>
              <a:gdLst/>
              <a:ahLst/>
              <a:cxnLst/>
              <a:rect r="r" b="b" t="t" l="l"/>
              <a:pathLst>
                <a:path h="3426079" w="7006717">
                  <a:moveTo>
                    <a:pt x="0" y="913638"/>
                  </a:moveTo>
                  <a:cubicBezTo>
                    <a:pt x="0" y="409067"/>
                    <a:pt x="409829" y="0"/>
                    <a:pt x="915416" y="0"/>
                  </a:cubicBezTo>
                  <a:lnTo>
                    <a:pt x="6091301" y="0"/>
                  </a:lnTo>
                  <a:lnTo>
                    <a:pt x="6091301" y="6350"/>
                  </a:lnTo>
                  <a:lnTo>
                    <a:pt x="6091301" y="0"/>
                  </a:lnTo>
                  <a:cubicBezTo>
                    <a:pt x="6596888" y="0"/>
                    <a:pt x="7006717" y="409067"/>
                    <a:pt x="7006717" y="913638"/>
                  </a:cubicBezTo>
                  <a:lnTo>
                    <a:pt x="7000367" y="913638"/>
                  </a:lnTo>
                  <a:lnTo>
                    <a:pt x="7006717" y="913638"/>
                  </a:lnTo>
                  <a:lnTo>
                    <a:pt x="7006717" y="2512441"/>
                  </a:lnTo>
                  <a:lnTo>
                    <a:pt x="7000367" y="2512441"/>
                  </a:lnTo>
                  <a:lnTo>
                    <a:pt x="7006717" y="2512441"/>
                  </a:lnTo>
                  <a:cubicBezTo>
                    <a:pt x="7006717" y="3017012"/>
                    <a:pt x="6596888" y="3426079"/>
                    <a:pt x="6091301" y="3426079"/>
                  </a:cubicBezTo>
                  <a:lnTo>
                    <a:pt x="6091301" y="3419729"/>
                  </a:lnTo>
                  <a:lnTo>
                    <a:pt x="6091301" y="3426079"/>
                  </a:lnTo>
                  <a:lnTo>
                    <a:pt x="915416" y="3426079"/>
                  </a:lnTo>
                  <a:lnTo>
                    <a:pt x="915416" y="3419729"/>
                  </a:lnTo>
                  <a:lnTo>
                    <a:pt x="915416" y="3426079"/>
                  </a:lnTo>
                  <a:cubicBezTo>
                    <a:pt x="409829" y="3426079"/>
                    <a:pt x="0" y="3017012"/>
                    <a:pt x="0" y="2512441"/>
                  </a:cubicBezTo>
                  <a:lnTo>
                    <a:pt x="0" y="913638"/>
                  </a:lnTo>
                  <a:lnTo>
                    <a:pt x="6350" y="913638"/>
                  </a:lnTo>
                  <a:lnTo>
                    <a:pt x="0" y="913638"/>
                  </a:lnTo>
                  <a:moveTo>
                    <a:pt x="12700" y="913638"/>
                  </a:moveTo>
                  <a:lnTo>
                    <a:pt x="12700" y="2512441"/>
                  </a:lnTo>
                  <a:lnTo>
                    <a:pt x="6350" y="2512441"/>
                  </a:lnTo>
                  <a:lnTo>
                    <a:pt x="12700" y="2512441"/>
                  </a:lnTo>
                  <a:cubicBezTo>
                    <a:pt x="12700" y="3009900"/>
                    <a:pt x="416814" y="3413379"/>
                    <a:pt x="915416" y="3413379"/>
                  </a:cubicBezTo>
                  <a:lnTo>
                    <a:pt x="6091301" y="3413379"/>
                  </a:lnTo>
                  <a:cubicBezTo>
                    <a:pt x="6589903" y="3413379"/>
                    <a:pt x="6994017" y="3010027"/>
                    <a:pt x="6994017" y="2512441"/>
                  </a:cubicBezTo>
                  <a:lnTo>
                    <a:pt x="6994017" y="913638"/>
                  </a:lnTo>
                  <a:cubicBezTo>
                    <a:pt x="6993890" y="416052"/>
                    <a:pt x="6589776" y="12700"/>
                    <a:pt x="6091301" y="12700"/>
                  </a:cubicBezTo>
                  <a:lnTo>
                    <a:pt x="915416" y="12700"/>
                  </a:lnTo>
                  <a:lnTo>
                    <a:pt x="915416" y="6350"/>
                  </a:lnTo>
                  <a:lnTo>
                    <a:pt x="915416" y="12700"/>
                  </a:lnTo>
                  <a:cubicBezTo>
                    <a:pt x="416814" y="12700"/>
                    <a:pt x="12700" y="416052"/>
                    <a:pt x="12700" y="913638"/>
                  </a:cubicBezTo>
                  <a:close/>
                </a:path>
              </a:pathLst>
            </a:custGeom>
            <a:solidFill>
              <a:srgbClr val="B8C3DF"/>
            </a:solidFill>
            <a:ln w="12700">
              <a:solidFill>
                <a:srgbClr val="000000"/>
              </a:solidFill>
            </a:ln>
          </p:spPr>
        </p:sp>
      </p:grpSp>
      <p:sp>
        <p:nvSpPr>
          <p:cNvPr name="TextBox 16" id="16"/>
          <p:cNvSpPr txBox="true"/>
          <p:nvPr/>
        </p:nvSpPr>
        <p:spPr>
          <a:xfrm rot="0">
            <a:off x="6814245" y="4282082"/>
            <a:ext cx="3544044"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Predictive Analytics</a:t>
            </a:r>
          </a:p>
        </p:txBody>
      </p:sp>
      <p:sp>
        <p:nvSpPr>
          <p:cNvPr name="TextBox 17" id="17"/>
          <p:cNvSpPr txBox="true"/>
          <p:nvPr/>
        </p:nvSpPr>
        <p:spPr>
          <a:xfrm rot="0">
            <a:off x="6814245" y="4809381"/>
            <a:ext cx="4659362" cy="1465660"/>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Forecasting future events, enabling proactive decision-making.</a:t>
            </a:r>
          </a:p>
        </p:txBody>
      </p:sp>
      <p:grpSp>
        <p:nvGrpSpPr>
          <p:cNvPr name="Group 18" id="18"/>
          <p:cNvGrpSpPr/>
          <p:nvPr/>
        </p:nvGrpSpPr>
        <p:grpSpPr>
          <a:xfrm rot="0">
            <a:off x="12045404" y="4003327"/>
            <a:ext cx="5254973" cy="2569517"/>
            <a:chOff x="0" y="0"/>
            <a:chExt cx="7006630" cy="3426023"/>
          </a:xfrm>
        </p:grpSpPr>
        <p:sp>
          <p:nvSpPr>
            <p:cNvPr name="Freeform 19" id="19"/>
            <p:cNvSpPr/>
            <p:nvPr/>
          </p:nvSpPr>
          <p:spPr>
            <a:xfrm flipH="false" flipV="false" rot="0">
              <a:off x="6350" y="6350"/>
              <a:ext cx="6994017" cy="3413379"/>
            </a:xfrm>
            <a:custGeom>
              <a:avLst/>
              <a:gdLst/>
              <a:ahLst/>
              <a:cxnLst/>
              <a:rect r="r" b="b" t="t" l="l"/>
              <a:pathLst>
                <a:path h="3413379" w="6994017">
                  <a:moveTo>
                    <a:pt x="0" y="907288"/>
                  </a:moveTo>
                  <a:cubicBezTo>
                    <a:pt x="0" y="406273"/>
                    <a:pt x="407035" y="0"/>
                    <a:pt x="909066" y="0"/>
                  </a:cubicBezTo>
                  <a:lnTo>
                    <a:pt x="6084951" y="0"/>
                  </a:lnTo>
                  <a:cubicBezTo>
                    <a:pt x="6586982" y="0"/>
                    <a:pt x="6994017" y="406273"/>
                    <a:pt x="6994017" y="907288"/>
                  </a:cubicBezTo>
                  <a:lnTo>
                    <a:pt x="6994017" y="2506091"/>
                  </a:lnTo>
                  <a:cubicBezTo>
                    <a:pt x="6994017" y="3007233"/>
                    <a:pt x="6586982" y="3413379"/>
                    <a:pt x="6084951" y="3413379"/>
                  </a:cubicBezTo>
                  <a:lnTo>
                    <a:pt x="909066" y="3413379"/>
                  </a:lnTo>
                  <a:cubicBezTo>
                    <a:pt x="407035" y="3413379"/>
                    <a:pt x="0" y="3007106"/>
                    <a:pt x="0" y="2506091"/>
                  </a:cubicBezTo>
                  <a:close/>
                </a:path>
              </a:pathLst>
            </a:custGeom>
            <a:solidFill>
              <a:srgbClr val="D2DDF9"/>
            </a:solidFill>
            <a:ln w="12700">
              <a:solidFill>
                <a:srgbClr val="000000"/>
              </a:solidFill>
            </a:ln>
          </p:spPr>
        </p:sp>
        <p:sp>
          <p:nvSpPr>
            <p:cNvPr name="Freeform 20" id="20"/>
            <p:cNvSpPr/>
            <p:nvPr/>
          </p:nvSpPr>
          <p:spPr>
            <a:xfrm flipH="false" flipV="false" rot="0">
              <a:off x="0" y="0"/>
              <a:ext cx="7006717" cy="3426079"/>
            </a:xfrm>
            <a:custGeom>
              <a:avLst/>
              <a:gdLst/>
              <a:ahLst/>
              <a:cxnLst/>
              <a:rect r="r" b="b" t="t" l="l"/>
              <a:pathLst>
                <a:path h="3426079" w="7006717">
                  <a:moveTo>
                    <a:pt x="0" y="913638"/>
                  </a:moveTo>
                  <a:cubicBezTo>
                    <a:pt x="0" y="409067"/>
                    <a:pt x="409829" y="0"/>
                    <a:pt x="915416" y="0"/>
                  </a:cubicBezTo>
                  <a:lnTo>
                    <a:pt x="6091301" y="0"/>
                  </a:lnTo>
                  <a:lnTo>
                    <a:pt x="6091301" y="6350"/>
                  </a:lnTo>
                  <a:lnTo>
                    <a:pt x="6091301" y="0"/>
                  </a:lnTo>
                  <a:cubicBezTo>
                    <a:pt x="6596888" y="0"/>
                    <a:pt x="7006717" y="409067"/>
                    <a:pt x="7006717" y="913638"/>
                  </a:cubicBezTo>
                  <a:lnTo>
                    <a:pt x="7000367" y="913638"/>
                  </a:lnTo>
                  <a:lnTo>
                    <a:pt x="7006717" y="913638"/>
                  </a:lnTo>
                  <a:lnTo>
                    <a:pt x="7006717" y="2512441"/>
                  </a:lnTo>
                  <a:lnTo>
                    <a:pt x="7000367" y="2512441"/>
                  </a:lnTo>
                  <a:lnTo>
                    <a:pt x="7006717" y="2512441"/>
                  </a:lnTo>
                  <a:cubicBezTo>
                    <a:pt x="7006717" y="3017012"/>
                    <a:pt x="6596888" y="3426079"/>
                    <a:pt x="6091301" y="3426079"/>
                  </a:cubicBezTo>
                  <a:lnTo>
                    <a:pt x="6091301" y="3419729"/>
                  </a:lnTo>
                  <a:lnTo>
                    <a:pt x="6091301" y="3426079"/>
                  </a:lnTo>
                  <a:lnTo>
                    <a:pt x="915416" y="3426079"/>
                  </a:lnTo>
                  <a:lnTo>
                    <a:pt x="915416" y="3419729"/>
                  </a:lnTo>
                  <a:lnTo>
                    <a:pt x="915416" y="3426079"/>
                  </a:lnTo>
                  <a:cubicBezTo>
                    <a:pt x="409829" y="3426079"/>
                    <a:pt x="0" y="3017012"/>
                    <a:pt x="0" y="2512441"/>
                  </a:cubicBezTo>
                  <a:lnTo>
                    <a:pt x="0" y="913638"/>
                  </a:lnTo>
                  <a:lnTo>
                    <a:pt x="6350" y="913638"/>
                  </a:lnTo>
                  <a:lnTo>
                    <a:pt x="0" y="913638"/>
                  </a:lnTo>
                  <a:moveTo>
                    <a:pt x="12700" y="913638"/>
                  </a:moveTo>
                  <a:lnTo>
                    <a:pt x="12700" y="2512441"/>
                  </a:lnTo>
                  <a:lnTo>
                    <a:pt x="6350" y="2512441"/>
                  </a:lnTo>
                  <a:lnTo>
                    <a:pt x="12700" y="2512441"/>
                  </a:lnTo>
                  <a:cubicBezTo>
                    <a:pt x="12700" y="3009900"/>
                    <a:pt x="416814" y="3413379"/>
                    <a:pt x="915416" y="3413379"/>
                  </a:cubicBezTo>
                  <a:lnTo>
                    <a:pt x="6091301" y="3413379"/>
                  </a:lnTo>
                  <a:cubicBezTo>
                    <a:pt x="6589903" y="3413379"/>
                    <a:pt x="6994017" y="3010027"/>
                    <a:pt x="6994017" y="2512441"/>
                  </a:cubicBezTo>
                  <a:lnTo>
                    <a:pt x="6994017" y="913638"/>
                  </a:lnTo>
                  <a:cubicBezTo>
                    <a:pt x="6993890" y="416052"/>
                    <a:pt x="6589776" y="12700"/>
                    <a:pt x="6091301" y="12700"/>
                  </a:cubicBezTo>
                  <a:lnTo>
                    <a:pt x="915416" y="12700"/>
                  </a:lnTo>
                  <a:lnTo>
                    <a:pt x="915416" y="6350"/>
                  </a:lnTo>
                  <a:lnTo>
                    <a:pt x="915416" y="12700"/>
                  </a:lnTo>
                  <a:cubicBezTo>
                    <a:pt x="416814" y="12700"/>
                    <a:pt x="12700" y="416052"/>
                    <a:pt x="12700" y="913638"/>
                  </a:cubicBezTo>
                  <a:close/>
                </a:path>
              </a:pathLst>
            </a:custGeom>
            <a:solidFill>
              <a:srgbClr val="B8C3DF"/>
            </a:solidFill>
            <a:ln w="12700">
              <a:solidFill>
                <a:srgbClr val="000000"/>
              </a:solidFill>
            </a:ln>
          </p:spPr>
        </p:sp>
      </p:grpSp>
      <p:sp>
        <p:nvSpPr>
          <p:cNvPr name="TextBox 21" id="21"/>
          <p:cNvSpPr txBox="true"/>
          <p:nvPr/>
        </p:nvSpPr>
        <p:spPr>
          <a:xfrm rot="0">
            <a:off x="12343210" y="4282082"/>
            <a:ext cx="3544044"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Increased Efficiency</a:t>
            </a:r>
          </a:p>
        </p:txBody>
      </p:sp>
      <p:sp>
        <p:nvSpPr>
          <p:cNvPr name="TextBox 22" id="22"/>
          <p:cNvSpPr txBox="true"/>
          <p:nvPr/>
        </p:nvSpPr>
        <p:spPr>
          <a:xfrm rot="0">
            <a:off x="12343210" y="4809381"/>
            <a:ext cx="4659362"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Optimised resource utilisation and operational performance.</a:t>
            </a:r>
          </a:p>
        </p:txBody>
      </p:sp>
      <p:grpSp>
        <p:nvGrpSpPr>
          <p:cNvPr name="Group 23" id="23"/>
          <p:cNvGrpSpPr/>
          <p:nvPr/>
        </p:nvGrpSpPr>
        <p:grpSpPr>
          <a:xfrm rot="0">
            <a:off x="987475" y="6846837"/>
            <a:ext cx="8019455" cy="2115890"/>
            <a:chOff x="0" y="0"/>
            <a:chExt cx="10692607" cy="2821187"/>
          </a:xfrm>
        </p:grpSpPr>
        <p:sp>
          <p:nvSpPr>
            <p:cNvPr name="Freeform 24" id="24"/>
            <p:cNvSpPr/>
            <p:nvPr/>
          </p:nvSpPr>
          <p:spPr>
            <a:xfrm flipH="false" flipV="false" rot="0">
              <a:off x="6350" y="6350"/>
              <a:ext cx="10679938" cy="2808478"/>
            </a:xfrm>
            <a:custGeom>
              <a:avLst/>
              <a:gdLst/>
              <a:ahLst/>
              <a:cxnLst/>
              <a:rect r="r" b="b" t="t" l="l"/>
              <a:pathLst>
                <a:path h="2808478" w="10679938">
                  <a:moveTo>
                    <a:pt x="0" y="907288"/>
                  </a:moveTo>
                  <a:cubicBezTo>
                    <a:pt x="0" y="406273"/>
                    <a:pt x="407543" y="0"/>
                    <a:pt x="910336" y="0"/>
                  </a:cubicBezTo>
                  <a:lnTo>
                    <a:pt x="9769602" y="0"/>
                  </a:lnTo>
                  <a:cubicBezTo>
                    <a:pt x="10272395" y="0"/>
                    <a:pt x="10679938" y="406273"/>
                    <a:pt x="10679938" y="907288"/>
                  </a:cubicBezTo>
                  <a:lnTo>
                    <a:pt x="10679938" y="1901190"/>
                  </a:lnTo>
                  <a:cubicBezTo>
                    <a:pt x="10679938" y="2402332"/>
                    <a:pt x="10272395" y="2808478"/>
                    <a:pt x="9769602" y="2808478"/>
                  </a:cubicBezTo>
                  <a:lnTo>
                    <a:pt x="910336" y="2808478"/>
                  </a:lnTo>
                  <a:cubicBezTo>
                    <a:pt x="407543" y="2808478"/>
                    <a:pt x="0" y="2402332"/>
                    <a:pt x="0" y="1901190"/>
                  </a:cubicBezTo>
                  <a:close/>
                </a:path>
              </a:pathLst>
            </a:custGeom>
            <a:solidFill>
              <a:srgbClr val="D2DDF9"/>
            </a:solidFill>
            <a:ln w="12700">
              <a:solidFill>
                <a:srgbClr val="000000"/>
              </a:solidFill>
            </a:ln>
          </p:spPr>
        </p:sp>
        <p:sp>
          <p:nvSpPr>
            <p:cNvPr name="Freeform 25" id="25"/>
            <p:cNvSpPr/>
            <p:nvPr/>
          </p:nvSpPr>
          <p:spPr>
            <a:xfrm flipH="false" flipV="false" rot="0">
              <a:off x="0" y="0"/>
              <a:ext cx="10692638" cy="2821178"/>
            </a:xfrm>
            <a:custGeom>
              <a:avLst/>
              <a:gdLst/>
              <a:ahLst/>
              <a:cxnLst/>
              <a:rect r="r" b="b" t="t" l="l"/>
              <a:pathLst>
                <a:path h="2821178" w="10692638">
                  <a:moveTo>
                    <a:pt x="0" y="913638"/>
                  </a:moveTo>
                  <a:cubicBezTo>
                    <a:pt x="0" y="409067"/>
                    <a:pt x="410464" y="0"/>
                    <a:pt x="916686" y="0"/>
                  </a:cubicBezTo>
                  <a:lnTo>
                    <a:pt x="9775952" y="0"/>
                  </a:lnTo>
                  <a:lnTo>
                    <a:pt x="9775952" y="6350"/>
                  </a:lnTo>
                  <a:lnTo>
                    <a:pt x="9775952" y="0"/>
                  </a:lnTo>
                  <a:cubicBezTo>
                    <a:pt x="10282174" y="0"/>
                    <a:pt x="10692638" y="409067"/>
                    <a:pt x="10692638" y="913638"/>
                  </a:cubicBezTo>
                  <a:lnTo>
                    <a:pt x="10686288" y="913638"/>
                  </a:lnTo>
                  <a:lnTo>
                    <a:pt x="10692638" y="913638"/>
                  </a:lnTo>
                  <a:lnTo>
                    <a:pt x="10692638" y="1907540"/>
                  </a:lnTo>
                  <a:lnTo>
                    <a:pt x="10686288" y="1907540"/>
                  </a:lnTo>
                  <a:lnTo>
                    <a:pt x="10692638" y="1907540"/>
                  </a:lnTo>
                  <a:cubicBezTo>
                    <a:pt x="10692638" y="2412111"/>
                    <a:pt x="10282174" y="2821178"/>
                    <a:pt x="9775952" y="2821178"/>
                  </a:cubicBezTo>
                  <a:lnTo>
                    <a:pt x="9775952" y="2814828"/>
                  </a:lnTo>
                  <a:lnTo>
                    <a:pt x="9775952" y="2821178"/>
                  </a:lnTo>
                  <a:lnTo>
                    <a:pt x="916686" y="2821178"/>
                  </a:lnTo>
                  <a:lnTo>
                    <a:pt x="916686" y="2814828"/>
                  </a:lnTo>
                  <a:lnTo>
                    <a:pt x="916686" y="2821178"/>
                  </a:lnTo>
                  <a:cubicBezTo>
                    <a:pt x="410464" y="2821178"/>
                    <a:pt x="0" y="2412111"/>
                    <a:pt x="0" y="1907540"/>
                  </a:cubicBezTo>
                  <a:lnTo>
                    <a:pt x="0" y="913638"/>
                  </a:lnTo>
                  <a:lnTo>
                    <a:pt x="6350" y="913638"/>
                  </a:lnTo>
                  <a:lnTo>
                    <a:pt x="0" y="913638"/>
                  </a:lnTo>
                  <a:moveTo>
                    <a:pt x="12700" y="913638"/>
                  </a:moveTo>
                  <a:lnTo>
                    <a:pt x="12700" y="1907540"/>
                  </a:lnTo>
                  <a:lnTo>
                    <a:pt x="6350" y="1907540"/>
                  </a:lnTo>
                  <a:lnTo>
                    <a:pt x="12700" y="1907540"/>
                  </a:lnTo>
                  <a:cubicBezTo>
                    <a:pt x="12700" y="2405126"/>
                    <a:pt x="417449" y="2808478"/>
                    <a:pt x="916686" y="2808478"/>
                  </a:cubicBezTo>
                  <a:lnTo>
                    <a:pt x="9775952" y="2808478"/>
                  </a:lnTo>
                  <a:cubicBezTo>
                    <a:pt x="10275189" y="2808478"/>
                    <a:pt x="10679938" y="2405126"/>
                    <a:pt x="10679938" y="1907540"/>
                  </a:cubicBezTo>
                  <a:lnTo>
                    <a:pt x="10679938" y="913638"/>
                  </a:lnTo>
                  <a:cubicBezTo>
                    <a:pt x="10679938" y="416052"/>
                    <a:pt x="10275189" y="12700"/>
                    <a:pt x="9775952" y="12700"/>
                  </a:cubicBezTo>
                  <a:lnTo>
                    <a:pt x="916686" y="12700"/>
                  </a:lnTo>
                  <a:lnTo>
                    <a:pt x="916686" y="6350"/>
                  </a:lnTo>
                  <a:lnTo>
                    <a:pt x="916686" y="12700"/>
                  </a:lnTo>
                  <a:cubicBezTo>
                    <a:pt x="417449" y="12700"/>
                    <a:pt x="12700" y="416052"/>
                    <a:pt x="12700" y="913638"/>
                  </a:cubicBezTo>
                  <a:close/>
                </a:path>
              </a:pathLst>
            </a:custGeom>
            <a:solidFill>
              <a:srgbClr val="B8C3DF"/>
            </a:solidFill>
            <a:ln w="12700">
              <a:solidFill>
                <a:srgbClr val="000000"/>
              </a:solidFill>
            </a:ln>
          </p:spPr>
        </p:sp>
      </p:grpSp>
      <p:sp>
        <p:nvSpPr>
          <p:cNvPr name="TextBox 26" id="26"/>
          <p:cNvSpPr txBox="true"/>
          <p:nvPr/>
        </p:nvSpPr>
        <p:spPr>
          <a:xfrm rot="0">
            <a:off x="1285280" y="7125592"/>
            <a:ext cx="4740474"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Real-time Decision Making</a:t>
            </a:r>
          </a:p>
        </p:txBody>
      </p:sp>
      <p:sp>
        <p:nvSpPr>
          <p:cNvPr name="TextBox 27" id="27"/>
          <p:cNvSpPr txBox="true"/>
          <p:nvPr/>
        </p:nvSpPr>
        <p:spPr>
          <a:xfrm rot="0">
            <a:off x="1285280" y="7652891"/>
            <a:ext cx="7423845"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Instant responses to dynamic conditions, enhancing responsiveness.</a:t>
            </a:r>
          </a:p>
        </p:txBody>
      </p:sp>
      <p:grpSp>
        <p:nvGrpSpPr>
          <p:cNvPr name="Group 28" id="28"/>
          <p:cNvGrpSpPr/>
          <p:nvPr/>
        </p:nvGrpSpPr>
        <p:grpSpPr>
          <a:xfrm rot="0">
            <a:off x="9280922" y="6846837"/>
            <a:ext cx="8019455" cy="2115890"/>
            <a:chOff x="0" y="0"/>
            <a:chExt cx="10692607" cy="2821187"/>
          </a:xfrm>
        </p:grpSpPr>
        <p:sp>
          <p:nvSpPr>
            <p:cNvPr name="Freeform 29" id="29"/>
            <p:cNvSpPr/>
            <p:nvPr/>
          </p:nvSpPr>
          <p:spPr>
            <a:xfrm flipH="false" flipV="false" rot="0">
              <a:off x="6350" y="6350"/>
              <a:ext cx="10679938" cy="2808478"/>
            </a:xfrm>
            <a:custGeom>
              <a:avLst/>
              <a:gdLst/>
              <a:ahLst/>
              <a:cxnLst/>
              <a:rect r="r" b="b" t="t" l="l"/>
              <a:pathLst>
                <a:path h="2808478" w="10679938">
                  <a:moveTo>
                    <a:pt x="0" y="907288"/>
                  </a:moveTo>
                  <a:cubicBezTo>
                    <a:pt x="0" y="406273"/>
                    <a:pt x="407543" y="0"/>
                    <a:pt x="910336" y="0"/>
                  </a:cubicBezTo>
                  <a:lnTo>
                    <a:pt x="9769602" y="0"/>
                  </a:lnTo>
                  <a:cubicBezTo>
                    <a:pt x="10272395" y="0"/>
                    <a:pt x="10679938" y="406273"/>
                    <a:pt x="10679938" y="907288"/>
                  </a:cubicBezTo>
                  <a:lnTo>
                    <a:pt x="10679938" y="1901190"/>
                  </a:lnTo>
                  <a:cubicBezTo>
                    <a:pt x="10679938" y="2402332"/>
                    <a:pt x="10272395" y="2808478"/>
                    <a:pt x="9769602" y="2808478"/>
                  </a:cubicBezTo>
                  <a:lnTo>
                    <a:pt x="910336" y="2808478"/>
                  </a:lnTo>
                  <a:cubicBezTo>
                    <a:pt x="407543" y="2808478"/>
                    <a:pt x="0" y="2402332"/>
                    <a:pt x="0" y="1901190"/>
                  </a:cubicBezTo>
                  <a:close/>
                </a:path>
              </a:pathLst>
            </a:custGeom>
            <a:solidFill>
              <a:srgbClr val="D2DDF9"/>
            </a:solidFill>
            <a:ln w="12700">
              <a:solidFill>
                <a:srgbClr val="000000"/>
              </a:solidFill>
            </a:ln>
          </p:spPr>
        </p:sp>
        <p:sp>
          <p:nvSpPr>
            <p:cNvPr name="Freeform 30" id="30"/>
            <p:cNvSpPr/>
            <p:nvPr/>
          </p:nvSpPr>
          <p:spPr>
            <a:xfrm flipH="false" flipV="false" rot="0">
              <a:off x="0" y="0"/>
              <a:ext cx="10692638" cy="2821178"/>
            </a:xfrm>
            <a:custGeom>
              <a:avLst/>
              <a:gdLst/>
              <a:ahLst/>
              <a:cxnLst/>
              <a:rect r="r" b="b" t="t" l="l"/>
              <a:pathLst>
                <a:path h="2821178" w="10692638">
                  <a:moveTo>
                    <a:pt x="0" y="913638"/>
                  </a:moveTo>
                  <a:cubicBezTo>
                    <a:pt x="0" y="409067"/>
                    <a:pt x="410464" y="0"/>
                    <a:pt x="916686" y="0"/>
                  </a:cubicBezTo>
                  <a:lnTo>
                    <a:pt x="9775952" y="0"/>
                  </a:lnTo>
                  <a:lnTo>
                    <a:pt x="9775952" y="6350"/>
                  </a:lnTo>
                  <a:lnTo>
                    <a:pt x="9775952" y="0"/>
                  </a:lnTo>
                  <a:cubicBezTo>
                    <a:pt x="10282174" y="0"/>
                    <a:pt x="10692638" y="409067"/>
                    <a:pt x="10692638" y="913638"/>
                  </a:cubicBezTo>
                  <a:lnTo>
                    <a:pt x="10686288" y="913638"/>
                  </a:lnTo>
                  <a:lnTo>
                    <a:pt x="10692638" y="913638"/>
                  </a:lnTo>
                  <a:lnTo>
                    <a:pt x="10692638" y="1907540"/>
                  </a:lnTo>
                  <a:lnTo>
                    <a:pt x="10686288" y="1907540"/>
                  </a:lnTo>
                  <a:lnTo>
                    <a:pt x="10692638" y="1907540"/>
                  </a:lnTo>
                  <a:cubicBezTo>
                    <a:pt x="10692638" y="2412111"/>
                    <a:pt x="10282174" y="2821178"/>
                    <a:pt x="9775952" y="2821178"/>
                  </a:cubicBezTo>
                  <a:lnTo>
                    <a:pt x="9775952" y="2814828"/>
                  </a:lnTo>
                  <a:lnTo>
                    <a:pt x="9775952" y="2821178"/>
                  </a:lnTo>
                  <a:lnTo>
                    <a:pt x="916686" y="2821178"/>
                  </a:lnTo>
                  <a:lnTo>
                    <a:pt x="916686" y="2814828"/>
                  </a:lnTo>
                  <a:lnTo>
                    <a:pt x="916686" y="2821178"/>
                  </a:lnTo>
                  <a:cubicBezTo>
                    <a:pt x="410464" y="2821178"/>
                    <a:pt x="0" y="2412111"/>
                    <a:pt x="0" y="1907540"/>
                  </a:cubicBezTo>
                  <a:lnTo>
                    <a:pt x="0" y="913638"/>
                  </a:lnTo>
                  <a:lnTo>
                    <a:pt x="6350" y="913638"/>
                  </a:lnTo>
                  <a:lnTo>
                    <a:pt x="0" y="913638"/>
                  </a:lnTo>
                  <a:moveTo>
                    <a:pt x="12700" y="913638"/>
                  </a:moveTo>
                  <a:lnTo>
                    <a:pt x="12700" y="1907540"/>
                  </a:lnTo>
                  <a:lnTo>
                    <a:pt x="6350" y="1907540"/>
                  </a:lnTo>
                  <a:lnTo>
                    <a:pt x="12700" y="1907540"/>
                  </a:lnTo>
                  <a:cubicBezTo>
                    <a:pt x="12700" y="2405126"/>
                    <a:pt x="417449" y="2808478"/>
                    <a:pt x="916686" y="2808478"/>
                  </a:cubicBezTo>
                  <a:lnTo>
                    <a:pt x="9775952" y="2808478"/>
                  </a:lnTo>
                  <a:cubicBezTo>
                    <a:pt x="10275189" y="2808478"/>
                    <a:pt x="10679938" y="2405126"/>
                    <a:pt x="10679938" y="1907540"/>
                  </a:cubicBezTo>
                  <a:lnTo>
                    <a:pt x="10679938" y="913638"/>
                  </a:lnTo>
                  <a:cubicBezTo>
                    <a:pt x="10679938" y="416052"/>
                    <a:pt x="10275189" y="12700"/>
                    <a:pt x="9775952" y="12700"/>
                  </a:cubicBezTo>
                  <a:lnTo>
                    <a:pt x="916686" y="12700"/>
                  </a:lnTo>
                  <a:lnTo>
                    <a:pt x="916686" y="6350"/>
                  </a:lnTo>
                  <a:lnTo>
                    <a:pt x="916686" y="12700"/>
                  </a:lnTo>
                  <a:cubicBezTo>
                    <a:pt x="417449" y="12700"/>
                    <a:pt x="12700" y="416052"/>
                    <a:pt x="12700" y="913638"/>
                  </a:cubicBezTo>
                  <a:close/>
                </a:path>
              </a:pathLst>
            </a:custGeom>
            <a:solidFill>
              <a:srgbClr val="B8C3DF"/>
            </a:solidFill>
            <a:ln w="12700">
              <a:solidFill>
                <a:srgbClr val="000000"/>
              </a:solidFill>
            </a:ln>
          </p:spPr>
        </p:sp>
      </p:grpSp>
      <p:sp>
        <p:nvSpPr>
          <p:cNvPr name="TextBox 31" id="31"/>
          <p:cNvSpPr txBox="true"/>
          <p:nvPr/>
        </p:nvSpPr>
        <p:spPr>
          <a:xfrm rot="0">
            <a:off x="9578728" y="7125592"/>
            <a:ext cx="3966567" cy="461962"/>
          </a:xfrm>
          <a:prstGeom prst="rect">
            <a:avLst/>
          </a:prstGeom>
        </p:spPr>
        <p:txBody>
          <a:bodyPr anchor="t" rtlCol="false" tIns="0" lIns="0" bIns="0" rIns="0">
            <a:spAutoFit/>
          </a:bodyPr>
          <a:lstStyle/>
          <a:p>
            <a:pPr algn="l">
              <a:lnSpc>
                <a:spcPts val="3437"/>
              </a:lnSpc>
            </a:pPr>
            <a:r>
              <a:rPr lang="en-US" sz="2750">
                <a:solidFill>
                  <a:srgbClr val="404155"/>
                </a:solidFill>
                <a:latin typeface="Alexandria"/>
                <a:ea typeface="Alexandria"/>
                <a:cs typeface="Alexandria"/>
                <a:sym typeface="Alexandria"/>
              </a:rPr>
              <a:t>Reduced Human Error</a:t>
            </a:r>
          </a:p>
        </p:txBody>
      </p:sp>
      <p:sp>
        <p:nvSpPr>
          <p:cNvPr name="TextBox 32" id="32"/>
          <p:cNvSpPr txBox="true"/>
          <p:nvPr/>
        </p:nvSpPr>
        <p:spPr>
          <a:xfrm rot="0">
            <a:off x="9578728" y="7652891"/>
            <a:ext cx="7423845" cy="1012031"/>
          </a:xfrm>
          <a:prstGeom prst="rect">
            <a:avLst/>
          </a:prstGeom>
        </p:spPr>
        <p:txBody>
          <a:bodyPr anchor="t" rtlCol="false" tIns="0" lIns="0" bIns="0" rIns="0">
            <a:spAutoFit/>
          </a:bodyPr>
          <a:lstStyle/>
          <a:p>
            <a:pPr algn="l">
              <a:lnSpc>
                <a:spcPts val="3562"/>
              </a:lnSpc>
            </a:pPr>
            <a:r>
              <a:rPr lang="en-US" sz="2187">
                <a:solidFill>
                  <a:srgbClr val="404155"/>
                </a:solidFill>
                <a:latin typeface="Arimo"/>
                <a:ea typeface="Arimo"/>
                <a:cs typeface="Arimo"/>
                <a:sym typeface="Arimo"/>
              </a:rPr>
              <a:t>Minimising mistakes through intelligent automation and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DAG6LxqOuUQ</dc:identifier>
  <dcterms:modified xsi:type="dcterms:W3CDTF">2011-08-01T06:04:30Z</dcterms:modified>
  <cp:revision>1</cp:revision>
  <dc:title>Artificial-Intelligence-in-the-Internet-of-Things-AI-IoT.pptx</dc:title>
</cp:coreProperties>
</file>